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9"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83" r:id="rId4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5" autoAdjust="0"/>
    <p:restoredTop sz="86458" autoAdjust="0"/>
  </p:normalViewPr>
  <p:slideViewPr>
    <p:cSldViewPr>
      <p:cViewPr varScale="1">
        <p:scale>
          <a:sx n="82" d="100"/>
          <a:sy n="82" d="100"/>
        </p:scale>
        <p:origin x="-5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4DAE384-DAB5-483B-9D46-FDB41C736A5A}" type="slidenum">
              <a:rPr lang="en-US" altLang="zh-CN"/>
              <a:pPr/>
              <a:t>‹#›</a:t>
            </a:fld>
            <a:endParaRPr lang="en-US" altLang="zh-CN"/>
          </a:p>
        </p:txBody>
      </p:sp>
    </p:spTree>
    <p:extLst>
      <p:ext uri="{BB962C8B-B14F-4D97-AF65-F5344CB8AC3E}">
        <p14:creationId xmlns:p14="http://schemas.microsoft.com/office/powerpoint/2010/main" val="275814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D1E4A6D-1659-429E-AD4A-DEF1851113C2}" type="slidenum">
              <a:rPr lang="en-US" altLang="zh-CN"/>
              <a:pPr/>
              <a:t>‹#›</a:t>
            </a:fld>
            <a:endParaRPr lang="en-US" altLang="zh-CN"/>
          </a:p>
        </p:txBody>
      </p:sp>
    </p:spTree>
    <p:extLst>
      <p:ext uri="{BB962C8B-B14F-4D97-AF65-F5344CB8AC3E}">
        <p14:creationId xmlns:p14="http://schemas.microsoft.com/office/powerpoint/2010/main" val="1442864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C1E866A-2373-46E9-B1EC-BF7E5FE3798B}" type="slidenum">
              <a:rPr lang="en-US" altLang="zh-CN"/>
              <a:pPr/>
              <a:t>‹#›</a:t>
            </a:fld>
            <a:endParaRPr lang="en-US" altLang="zh-CN"/>
          </a:p>
        </p:txBody>
      </p:sp>
    </p:spTree>
    <p:extLst>
      <p:ext uri="{BB962C8B-B14F-4D97-AF65-F5344CB8AC3E}">
        <p14:creationId xmlns:p14="http://schemas.microsoft.com/office/powerpoint/2010/main" val="2466789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1C09B27-DB1F-404B-BF1F-DFC2EA31EAD2}" type="slidenum">
              <a:rPr lang="en-US" altLang="zh-CN"/>
              <a:pPr/>
              <a:t>‹#›</a:t>
            </a:fld>
            <a:endParaRPr lang="en-US" altLang="zh-CN"/>
          </a:p>
        </p:txBody>
      </p:sp>
    </p:spTree>
    <p:extLst>
      <p:ext uri="{BB962C8B-B14F-4D97-AF65-F5344CB8AC3E}">
        <p14:creationId xmlns:p14="http://schemas.microsoft.com/office/powerpoint/2010/main" val="124418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AE80D4E-E155-4C45-B2DE-370F026D638E}" type="slidenum">
              <a:rPr lang="en-US" altLang="zh-CN"/>
              <a:pPr/>
              <a:t>‹#›</a:t>
            </a:fld>
            <a:endParaRPr lang="en-US" altLang="zh-CN"/>
          </a:p>
        </p:txBody>
      </p:sp>
    </p:spTree>
    <p:extLst>
      <p:ext uri="{BB962C8B-B14F-4D97-AF65-F5344CB8AC3E}">
        <p14:creationId xmlns:p14="http://schemas.microsoft.com/office/powerpoint/2010/main" val="2174603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D28322D-6D2B-4894-B198-B7A7988E28EC}" type="slidenum">
              <a:rPr lang="en-US" altLang="zh-CN"/>
              <a:pPr/>
              <a:t>‹#›</a:t>
            </a:fld>
            <a:endParaRPr lang="en-US" altLang="zh-CN"/>
          </a:p>
        </p:txBody>
      </p:sp>
    </p:spTree>
    <p:extLst>
      <p:ext uri="{BB962C8B-B14F-4D97-AF65-F5344CB8AC3E}">
        <p14:creationId xmlns:p14="http://schemas.microsoft.com/office/powerpoint/2010/main" val="2694490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C0D3AC26-18B0-479D-8268-967FB2A45E95}" type="slidenum">
              <a:rPr lang="en-US" altLang="zh-CN"/>
              <a:pPr/>
              <a:t>‹#›</a:t>
            </a:fld>
            <a:endParaRPr lang="en-US" altLang="zh-CN"/>
          </a:p>
        </p:txBody>
      </p:sp>
    </p:spTree>
    <p:extLst>
      <p:ext uri="{BB962C8B-B14F-4D97-AF65-F5344CB8AC3E}">
        <p14:creationId xmlns:p14="http://schemas.microsoft.com/office/powerpoint/2010/main" val="227565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D9C27982-BBB1-45EC-8F0A-47B0FBA9115A}" type="slidenum">
              <a:rPr lang="en-US" altLang="zh-CN"/>
              <a:pPr/>
              <a:t>‹#›</a:t>
            </a:fld>
            <a:endParaRPr lang="en-US" altLang="zh-CN"/>
          </a:p>
        </p:txBody>
      </p:sp>
    </p:spTree>
    <p:extLst>
      <p:ext uri="{BB962C8B-B14F-4D97-AF65-F5344CB8AC3E}">
        <p14:creationId xmlns:p14="http://schemas.microsoft.com/office/powerpoint/2010/main" val="2922251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AAB0A1E3-F6D4-4AB5-916F-A5F4ECE24DDE}" type="slidenum">
              <a:rPr lang="en-US" altLang="zh-CN"/>
              <a:pPr/>
              <a:t>‹#›</a:t>
            </a:fld>
            <a:endParaRPr lang="en-US" altLang="zh-CN"/>
          </a:p>
        </p:txBody>
      </p:sp>
    </p:spTree>
    <p:extLst>
      <p:ext uri="{BB962C8B-B14F-4D97-AF65-F5344CB8AC3E}">
        <p14:creationId xmlns:p14="http://schemas.microsoft.com/office/powerpoint/2010/main" val="1805686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726FF80-C24F-4A89-9E2C-0AD54769F54C}" type="slidenum">
              <a:rPr lang="en-US" altLang="zh-CN"/>
              <a:pPr/>
              <a:t>‹#›</a:t>
            </a:fld>
            <a:endParaRPr lang="en-US" altLang="zh-CN"/>
          </a:p>
        </p:txBody>
      </p:sp>
    </p:spTree>
    <p:extLst>
      <p:ext uri="{BB962C8B-B14F-4D97-AF65-F5344CB8AC3E}">
        <p14:creationId xmlns:p14="http://schemas.microsoft.com/office/powerpoint/2010/main" val="2124541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CF4150A3-94E0-4E51-856A-FFC88A34150C}" type="slidenum">
              <a:rPr lang="en-US" altLang="zh-CN"/>
              <a:pPr/>
              <a:t>‹#›</a:t>
            </a:fld>
            <a:endParaRPr lang="en-US" altLang="zh-CN"/>
          </a:p>
        </p:txBody>
      </p:sp>
    </p:spTree>
    <p:extLst>
      <p:ext uri="{BB962C8B-B14F-4D97-AF65-F5344CB8AC3E}">
        <p14:creationId xmlns:p14="http://schemas.microsoft.com/office/powerpoint/2010/main" val="1972632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C9BC3AF5-1259-4882-9241-7D440EE1929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0" y="3068638"/>
            <a:ext cx="9144000" cy="1223962"/>
          </a:xfrm>
        </p:spPr>
        <p:txBody>
          <a:bodyPr/>
          <a:lstStyle/>
          <a:p>
            <a:r>
              <a:rPr lang="en-US" altLang="zh-CN" sz="3200">
                <a:ea typeface="楷体_GB2312" pitchFamily="49" charset="-122"/>
              </a:rPr>
              <a:t>Introduction of IC Assembly Process</a:t>
            </a:r>
            <a:br>
              <a:rPr lang="en-US" altLang="zh-CN" sz="3200">
                <a:ea typeface="楷体_GB2312" pitchFamily="49" charset="-122"/>
              </a:rPr>
            </a:br>
            <a:r>
              <a:rPr lang="en-US" altLang="zh-CN" sz="3200">
                <a:ea typeface="楷体_GB2312" pitchFamily="49" charset="-122"/>
              </a:rPr>
              <a:t>IC</a:t>
            </a:r>
            <a:r>
              <a:rPr lang="zh-CN" altLang="en-US" sz="3200">
                <a:ea typeface="楷体_GB2312" pitchFamily="49" charset="-122"/>
              </a:rPr>
              <a:t>封装工艺简介</a:t>
            </a:r>
            <a:endParaRPr lang="ko-KR" altLang="en-US" sz="3200">
              <a:ea typeface="楷体_GB2312" pitchFamily="49" charset="-122"/>
            </a:endParaRPr>
          </a:p>
        </p:txBody>
      </p:sp>
    </p:spTree>
    <p:extLst>
      <p:ext uri="{BB962C8B-B14F-4D97-AF65-F5344CB8AC3E}">
        <p14:creationId xmlns:p14="http://schemas.microsoft.com/office/powerpoint/2010/main" val="17724119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a:ea typeface="楷体_GB2312" pitchFamily="49" charset="-122"/>
              </a:rPr>
              <a:t>FOL– Wire Bonding </a:t>
            </a:r>
            <a:r>
              <a:rPr lang="zh-CN" altLang="en-US">
                <a:ea typeface="楷体_GB2312" pitchFamily="49" charset="-122"/>
              </a:rPr>
              <a:t>引线焊接</a:t>
            </a:r>
          </a:p>
        </p:txBody>
      </p:sp>
      <p:pic>
        <p:nvPicPr>
          <p:cNvPr id="12291" name="Picture 3" descr="W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268413"/>
            <a:ext cx="2847975"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WB-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281113"/>
            <a:ext cx="2381250" cy="4019550"/>
          </a:xfrm>
          <a:prstGeom prst="rect">
            <a:avLst/>
          </a:prstGeom>
          <a:noFill/>
          <a:extLst>
            <a:ext uri="{909E8E84-426E-40DD-AFC4-6F175D3DCCD1}">
              <a14:hiddenFill xmlns:a14="http://schemas.microsoft.com/office/drawing/2010/main">
                <a:solidFill>
                  <a:srgbClr val="FFFFFF"/>
                </a:solidFill>
              </a14:hiddenFill>
            </a:ext>
          </a:extLst>
        </p:spPr>
      </p:pic>
      <p:sp>
        <p:nvSpPr>
          <p:cNvPr id="12293" name="Text Box 5"/>
          <p:cNvSpPr txBox="1">
            <a:spLocks noChangeArrowheads="1"/>
          </p:cNvSpPr>
          <p:nvPr/>
        </p:nvSpPr>
        <p:spPr bwMode="auto">
          <a:xfrm>
            <a:off x="827088" y="5084763"/>
            <a:ext cx="7345362"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 typeface="宋体" pitchFamily="2" charset="-122"/>
              <a:buChar char="※"/>
            </a:pPr>
            <a:r>
              <a:rPr lang="zh-CN" altLang="en-US" sz="2000" b="1">
                <a:solidFill>
                  <a:schemeClr val="tx2"/>
                </a:solidFill>
                <a:ea typeface="楷体_GB2312" pitchFamily="49" charset="-122"/>
              </a:rPr>
              <a:t>利用高纯度的金线（</a:t>
            </a:r>
            <a:r>
              <a:rPr lang="en-US" altLang="zh-CN" sz="2000" b="1">
                <a:solidFill>
                  <a:schemeClr val="tx2"/>
                </a:solidFill>
                <a:ea typeface="楷体_GB2312" pitchFamily="49" charset="-122"/>
              </a:rPr>
              <a:t>Au</a:t>
            </a:r>
            <a:r>
              <a:rPr lang="zh-CN" altLang="en-US" sz="2000" b="1">
                <a:solidFill>
                  <a:schemeClr val="tx2"/>
                </a:solidFill>
                <a:ea typeface="楷体_GB2312" pitchFamily="49" charset="-122"/>
              </a:rPr>
              <a:t>） 、铜线（</a:t>
            </a:r>
            <a:r>
              <a:rPr lang="en-US" altLang="zh-CN" sz="2000" b="1">
                <a:solidFill>
                  <a:schemeClr val="tx2"/>
                </a:solidFill>
                <a:ea typeface="楷体_GB2312" pitchFamily="49" charset="-122"/>
              </a:rPr>
              <a:t>Cu</a:t>
            </a:r>
            <a:r>
              <a:rPr lang="zh-CN" altLang="en-US" sz="2000" b="1">
                <a:solidFill>
                  <a:schemeClr val="tx2"/>
                </a:solidFill>
                <a:ea typeface="楷体_GB2312" pitchFamily="49" charset="-122"/>
              </a:rPr>
              <a:t>）或铝线（</a:t>
            </a:r>
            <a:r>
              <a:rPr lang="en-US" altLang="zh-CN" sz="2000" b="1">
                <a:solidFill>
                  <a:schemeClr val="tx2"/>
                </a:solidFill>
                <a:ea typeface="楷体_GB2312" pitchFamily="49" charset="-122"/>
              </a:rPr>
              <a:t>Al</a:t>
            </a:r>
            <a:r>
              <a:rPr lang="zh-CN" altLang="en-US" sz="2000" b="1">
                <a:solidFill>
                  <a:schemeClr val="tx2"/>
                </a:solidFill>
                <a:ea typeface="楷体_GB2312" pitchFamily="49" charset="-122"/>
              </a:rPr>
              <a:t>）把 </a:t>
            </a:r>
            <a:r>
              <a:rPr lang="en-US" altLang="zh-CN" sz="2000" b="1">
                <a:solidFill>
                  <a:schemeClr val="tx2"/>
                </a:solidFill>
                <a:ea typeface="楷体_GB2312" pitchFamily="49" charset="-122"/>
              </a:rPr>
              <a:t>Pad</a:t>
            </a:r>
            <a:br>
              <a:rPr lang="en-US" altLang="zh-CN" sz="2000" b="1">
                <a:solidFill>
                  <a:schemeClr val="tx2"/>
                </a:solidFill>
                <a:ea typeface="楷体_GB2312" pitchFamily="49" charset="-122"/>
              </a:rPr>
            </a:br>
            <a:r>
              <a:rPr lang="en-US" altLang="zh-CN" sz="2000" b="1">
                <a:solidFill>
                  <a:schemeClr val="tx2"/>
                </a:solidFill>
                <a:ea typeface="楷体_GB2312" pitchFamily="49" charset="-122"/>
              </a:rPr>
              <a:t>    </a:t>
            </a:r>
            <a:r>
              <a:rPr lang="zh-CN" altLang="en-US" sz="2000" b="1">
                <a:solidFill>
                  <a:schemeClr val="tx2"/>
                </a:solidFill>
                <a:ea typeface="楷体_GB2312" pitchFamily="49" charset="-122"/>
              </a:rPr>
              <a:t>和 </a:t>
            </a:r>
            <a:r>
              <a:rPr lang="en-US" altLang="zh-CN" sz="2000" b="1">
                <a:solidFill>
                  <a:schemeClr val="tx2"/>
                </a:solidFill>
                <a:ea typeface="楷体_GB2312" pitchFamily="49" charset="-122"/>
              </a:rPr>
              <a:t>Lead</a:t>
            </a:r>
            <a:r>
              <a:rPr lang="zh-CN" altLang="en-US" sz="2000" b="1">
                <a:solidFill>
                  <a:schemeClr val="tx2"/>
                </a:solidFill>
                <a:ea typeface="楷体_GB2312" pitchFamily="49" charset="-122"/>
              </a:rPr>
              <a:t>通过焊接的方法连接起来。</a:t>
            </a:r>
            <a:r>
              <a:rPr lang="en-US" altLang="zh-CN" sz="2000" b="1">
                <a:solidFill>
                  <a:schemeClr val="tx2"/>
                </a:solidFill>
                <a:ea typeface="楷体_GB2312" pitchFamily="49" charset="-122"/>
              </a:rPr>
              <a:t>Pad</a:t>
            </a:r>
            <a:r>
              <a:rPr lang="zh-CN" altLang="en-US" sz="2000" b="1">
                <a:solidFill>
                  <a:schemeClr val="tx2"/>
                </a:solidFill>
                <a:ea typeface="楷体_GB2312" pitchFamily="49" charset="-122"/>
              </a:rPr>
              <a:t>是芯片上电路的外接</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点，</a:t>
            </a:r>
            <a:r>
              <a:rPr lang="en-US" altLang="zh-CN" sz="2000" b="1">
                <a:solidFill>
                  <a:schemeClr val="tx2"/>
                </a:solidFill>
                <a:ea typeface="楷体_GB2312" pitchFamily="49" charset="-122"/>
              </a:rPr>
              <a:t>Lead</a:t>
            </a:r>
            <a:r>
              <a:rPr lang="zh-CN" altLang="en-US" sz="2000" b="1">
                <a:solidFill>
                  <a:schemeClr val="tx2"/>
                </a:solidFill>
                <a:ea typeface="楷体_GB2312" pitchFamily="49" charset="-122"/>
              </a:rPr>
              <a:t>是 </a:t>
            </a:r>
            <a:r>
              <a:rPr lang="en-US" altLang="zh-CN" sz="2000" b="1">
                <a:solidFill>
                  <a:schemeClr val="tx2"/>
                </a:solidFill>
                <a:ea typeface="楷体_GB2312" pitchFamily="49" charset="-122"/>
              </a:rPr>
              <a:t>Lead Frame</a:t>
            </a:r>
            <a:r>
              <a:rPr lang="zh-CN" altLang="en-US" sz="2000" b="1">
                <a:solidFill>
                  <a:schemeClr val="tx2"/>
                </a:solidFill>
                <a:ea typeface="楷体_GB2312" pitchFamily="49" charset="-122"/>
              </a:rPr>
              <a:t>上的 连接点。</a:t>
            </a:r>
          </a:p>
          <a:p>
            <a:pPr eaLnBrk="0" hangingPunct="0">
              <a:spcBef>
                <a:spcPct val="50000"/>
              </a:spcBef>
            </a:pP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W/B</a:t>
            </a:r>
            <a:r>
              <a:rPr lang="zh-CN" altLang="en-US" sz="2000" b="1">
                <a:solidFill>
                  <a:schemeClr val="tx2"/>
                </a:solidFill>
                <a:ea typeface="楷体_GB2312" pitchFamily="49" charset="-122"/>
              </a:rPr>
              <a:t>是封装工艺中最为关键的一部工艺。</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a:ea typeface="楷体_GB2312" pitchFamily="49" charset="-122"/>
              </a:rPr>
              <a:t>FOL– Wire Bonding </a:t>
            </a:r>
            <a:r>
              <a:rPr lang="zh-CN" altLang="en-US">
                <a:ea typeface="楷体_GB2312" pitchFamily="49" charset="-122"/>
              </a:rPr>
              <a:t>引线焊接</a:t>
            </a:r>
          </a:p>
        </p:txBody>
      </p:sp>
      <p:sp>
        <p:nvSpPr>
          <p:cNvPr id="17411" name="Text Box 3"/>
          <p:cNvSpPr txBox="1">
            <a:spLocks noChangeArrowheads="1"/>
          </p:cNvSpPr>
          <p:nvPr/>
        </p:nvSpPr>
        <p:spPr bwMode="auto">
          <a:xfrm>
            <a:off x="612775" y="1341438"/>
            <a:ext cx="8280400"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Key Words</a:t>
            </a:r>
            <a:r>
              <a:rPr lang="zh-CN" altLang="en-US" sz="2000" b="1">
                <a:solidFill>
                  <a:schemeClr val="tx2"/>
                </a:solidFill>
                <a:ea typeface="楷体_GB2312" pitchFamily="49" charset="-122"/>
              </a:rPr>
              <a:t>：</a:t>
            </a:r>
          </a:p>
          <a:p>
            <a:pPr eaLnBrk="0" hangingPunct="0">
              <a:spcBef>
                <a:spcPct val="50000"/>
              </a:spcBef>
            </a:pPr>
            <a:r>
              <a:rPr kumimoji="1" lang="en-US" altLang="ja-JP" sz="2000" b="1">
                <a:solidFill>
                  <a:schemeClr val="tx2"/>
                </a:solidFill>
                <a:ea typeface="楷体_GB2312" pitchFamily="49" charset="-122"/>
              </a:rPr>
              <a:t>Capillary</a:t>
            </a:r>
            <a:r>
              <a:rPr kumimoji="1" lang="zh-CN" altLang="en-US" sz="2000" b="1">
                <a:solidFill>
                  <a:schemeClr val="tx2"/>
                </a:solidFill>
                <a:ea typeface="楷体_GB2312" pitchFamily="49" charset="-122"/>
              </a:rPr>
              <a:t>：陶瓷劈刀。</a:t>
            </a:r>
            <a:r>
              <a:rPr kumimoji="1" lang="en-US" altLang="zh-CN" sz="2000" b="1">
                <a:solidFill>
                  <a:schemeClr val="tx2"/>
                </a:solidFill>
                <a:ea typeface="楷体_GB2312" pitchFamily="49" charset="-122"/>
              </a:rPr>
              <a:t>W/B</a:t>
            </a:r>
            <a:r>
              <a:rPr kumimoji="1" lang="zh-CN" altLang="en-US" sz="2000" b="1">
                <a:solidFill>
                  <a:schemeClr val="tx2"/>
                </a:solidFill>
                <a:ea typeface="楷体_GB2312" pitchFamily="49" charset="-122"/>
              </a:rPr>
              <a:t>工艺中最核心的一个</a:t>
            </a:r>
            <a:r>
              <a:rPr kumimoji="1" lang="en-US" altLang="zh-CN" sz="2000" b="1">
                <a:solidFill>
                  <a:schemeClr val="tx2"/>
                </a:solidFill>
                <a:ea typeface="楷体_GB2312" pitchFamily="49" charset="-122"/>
              </a:rPr>
              <a:t>Bonding Tool</a:t>
            </a:r>
            <a:r>
              <a:rPr kumimoji="1" lang="zh-CN" altLang="en-US" sz="2000" b="1">
                <a:solidFill>
                  <a:schemeClr val="tx2"/>
                </a:solidFill>
                <a:ea typeface="楷体_GB2312" pitchFamily="49" charset="-122"/>
              </a:rPr>
              <a:t>，内部为空心，中间穿上金线，并分别在芯片的</a:t>
            </a:r>
            <a:r>
              <a:rPr kumimoji="1" lang="en-US" altLang="zh-CN" sz="2000" b="1">
                <a:solidFill>
                  <a:schemeClr val="tx2"/>
                </a:solidFill>
                <a:ea typeface="楷体_GB2312" pitchFamily="49" charset="-122"/>
              </a:rPr>
              <a:t>Pad</a:t>
            </a:r>
            <a:r>
              <a:rPr kumimoji="1" lang="zh-CN" altLang="en-US" sz="2000" b="1">
                <a:solidFill>
                  <a:schemeClr val="tx2"/>
                </a:solidFill>
                <a:ea typeface="楷体_GB2312" pitchFamily="49" charset="-122"/>
              </a:rPr>
              <a:t>和</a:t>
            </a:r>
            <a:r>
              <a:rPr kumimoji="1" lang="en-US" altLang="zh-CN" sz="2000" b="1">
                <a:solidFill>
                  <a:schemeClr val="tx2"/>
                </a:solidFill>
                <a:ea typeface="楷体_GB2312" pitchFamily="49" charset="-122"/>
              </a:rPr>
              <a:t>Lead Frame</a:t>
            </a:r>
            <a:r>
              <a:rPr kumimoji="1" lang="zh-CN" altLang="en-US" sz="2000" b="1">
                <a:solidFill>
                  <a:schemeClr val="tx2"/>
                </a:solidFill>
                <a:ea typeface="楷体_GB2312" pitchFamily="49" charset="-122"/>
              </a:rPr>
              <a:t>的</a:t>
            </a:r>
            <a:r>
              <a:rPr kumimoji="1" lang="en-US" altLang="zh-CN" sz="2000" b="1">
                <a:solidFill>
                  <a:schemeClr val="tx2"/>
                </a:solidFill>
                <a:ea typeface="楷体_GB2312" pitchFamily="49" charset="-122"/>
              </a:rPr>
              <a:t>Lead</a:t>
            </a:r>
            <a:r>
              <a:rPr kumimoji="1" lang="zh-CN" altLang="en-US" sz="2000" b="1">
                <a:solidFill>
                  <a:schemeClr val="tx2"/>
                </a:solidFill>
                <a:ea typeface="楷体_GB2312" pitchFamily="49" charset="-122"/>
              </a:rPr>
              <a:t>上形成第一和第二焊点；</a:t>
            </a:r>
          </a:p>
          <a:p>
            <a:pPr eaLnBrk="0" hangingPunct="0">
              <a:spcBef>
                <a:spcPct val="50000"/>
              </a:spcBef>
            </a:pPr>
            <a:r>
              <a:rPr kumimoji="1" lang="en-US" altLang="zh-CN" sz="2000" b="1">
                <a:solidFill>
                  <a:schemeClr val="tx2"/>
                </a:solidFill>
                <a:ea typeface="楷体_GB2312" pitchFamily="49" charset="-122"/>
              </a:rPr>
              <a:t>EFO</a:t>
            </a:r>
            <a:r>
              <a:rPr kumimoji="1" lang="zh-CN" altLang="en-US" sz="2000" b="1">
                <a:solidFill>
                  <a:schemeClr val="tx2"/>
                </a:solidFill>
                <a:ea typeface="楷体_GB2312" pitchFamily="49" charset="-122"/>
              </a:rPr>
              <a:t>：打火杆。用于在形成第一焊点时的烧球。打火杆打火形成高温，将外露于</a:t>
            </a:r>
            <a:r>
              <a:rPr kumimoji="1" lang="en-US" altLang="zh-CN" sz="2000" b="1">
                <a:solidFill>
                  <a:schemeClr val="tx2"/>
                </a:solidFill>
                <a:ea typeface="楷体_GB2312" pitchFamily="49" charset="-122"/>
              </a:rPr>
              <a:t>Capillary</a:t>
            </a:r>
            <a:r>
              <a:rPr kumimoji="1" lang="zh-CN" altLang="en-US" sz="2000" b="1">
                <a:solidFill>
                  <a:schemeClr val="tx2"/>
                </a:solidFill>
                <a:ea typeface="楷体_GB2312" pitchFamily="49" charset="-122"/>
              </a:rPr>
              <a:t>前端的金线高温熔化成球形，以便在</a:t>
            </a:r>
            <a:r>
              <a:rPr kumimoji="1" lang="en-US" altLang="zh-CN" sz="2000" b="1">
                <a:solidFill>
                  <a:schemeClr val="tx2"/>
                </a:solidFill>
                <a:ea typeface="楷体_GB2312" pitchFamily="49" charset="-122"/>
              </a:rPr>
              <a:t>Pad</a:t>
            </a:r>
            <a:r>
              <a:rPr kumimoji="1" lang="zh-CN" altLang="en-US" sz="2000" b="1">
                <a:solidFill>
                  <a:schemeClr val="tx2"/>
                </a:solidFill>
                <a:ea typeface="楷体_GB2312" pitchFamily="49" charset="-122"/>
              </a:rPr>
              <a:t>上形成第一焊点（</a:t>
            </a:r>
            <a:r>
              <a:rPr kumimoji="1" lang="en-US" altLang="zh-CN" sz="2000" b="1">
                <a:solidFill>
                  <a:schemeClr val="tx2"/>
                </a:solidFill>
                <a:ea typeface="楷体_GB2312" pitchFamily="49" charset="-122"/>
              </a:rPr>
              <a:t>Bond Ball</a:t>
            </a:r>
            <a:r>
              <a:rPr kumimoji="1" lang="zh-CN" altLang="en-US" sz="2000" b="1">
                <a:solidFill>
                  <a:schemeClr val="tx2"/>
                </a:solidFill>
                <a:ea typeface="楷体_GB2312" pitchFamily="49" charset="-122"/>
              </a:rPr>
              <a:t>）；</a:t>
            </a:r>
          </a:p>
          <a:p>
            <a:pPr eaLnBrk="0" hangingPunct="0">
              <a:spcBef>
                <a:spcPct val="50000"/>
              </a:spcBef>
            </a:pPr>
            <a:r>
              <a:rPr kumimoji="1" lang="en-US" altLang="zh-CN" sz="2000" b="1">
                <a:solidFill>
                  <a:schemeClr val="tx2"/>
                </a:solidFill>
                <a:ea typeface="楷体_GB2312" pitchFamily="49" charset="-122"/>
              </a:rPr>
              <a:t>Bond Ball</a:t>
            </a:r>
            <a:r>
              <a:rPr kumimoji="1" lang="zh-CN" altLang="en-US" sz="2000" b="1">
                <a:solidFill>
                  <a:schemeClr val="tx2"/>
                </a:solidFill>
                <a:ea typeface="楷体_GB2312" pitchFamily="49" charset="-122"/>
              </a:rPr>
              <a:t>：第一焊点。指金线在</a:t>
            </a:r>
            <a:r>
              <a:rPr kumimoji="1" lang="en-US" altLang="zh-CN" sz="2000" b="1">
                <a:solidFill>
                  <a:schemeClr val="tx2"/>
                </a:solidFill>
                <a:ea typeface="楷体_GB2312" pitchFamily="49" charset="-122"/>
              </a:rPr>
              <a:t>Cap</a:t>
            </a:r>
            <a:r>
              <a:rPr kumimoji="1" lang="zh-CN" altLang="en-US" sz="2000" b="1">
                <a:solidFill>
                  <a:schemeClr val="tx2"/>
                </a:solidFill>
                <a:ea typeface="楷体_GB2312" pitchFamily="49" charset="-122"/>
              </a:rPr>
              <a:t>的作用下，在</a:t>
            </a:r>
            <a:r>
              <a:rPr kumimoji="1" lang="en-US" altLang="zh-CN" sz="2000" b="1">
                <a:solidFill>
                  <a:schemeClr val="tx2"/>
                </a:solidFill>
                <a:ea typeface="楷体_GB2312" pitchFamily="49" charset="-122"/>
              </a:rPr>
              <a:t>Pad</a:t>
            </a:r>
            <a:r>
              <a:rPr kumimoji="1" lang="zh-CN" altLang="en-US" sz="2000" b="1">
                <a:solidFill>
                  <a:schemeClr val="tx2"/>
                </a:solidFill>
                <a:ea typeface="楷体_GB2312" pitchFamily="49" charset="-122"/>
              </a:rPr>
              <a:t>上形成的焊接点，一般为一个球形；</a:t>
            </a:r>
          </a:p>
          <a:p>
            <a:pPr eaLnBrk="0" hangingPunct="0">
              <a:spcBef>
                <a:spcPct val="50000"/>
              </a:spcBef>
            </a:pPr>
            <a:r>
              <a:rPr kumimoji="1" lang="en-US" altLang="zh-CN" sz="2000" b="1">
                <a:solidFill>
                  <a:schemeClr val="tx2"/>
                </a:solidFill>
                <a:ea typeface="楷体_GB2312" pitchFamily="49" charset="-122"/>
              </a:rPr>
              <a:t>Wedge</a:t>
            </a:r>
            <a:r>
              <a:rPr kumimoji="1" lang="zh-CN" altLang="en-US" sz="2000" b="1">
                <a:solidFill>
                  <a:schemeClr val="tx2"/>
                </a:solidFill>
                <a:ea typeface="楷体_GB2312" pitchFamily="49" charset="-122"/>
              </a:rPr>
              <a:t>：第二焊点。指金线在</a:t>
            </a:r>
            <a:r>
              <a:rPr kumimoji="1" lang="en-US" altLang="zh-CN" sz="2000" b="1">
                <a:solidFill>
                  <a:schemeClr val="tx2"/>
                </a:solidFill>
                <a:ea typeface="楷体_GB2312" pitchFamily="49" charset="-122"/>
              </a:rPr>
              <a:t>Cap</a:t>
            </a:r>
            <a:r>
              <a:rPr kumimoji="1" lang="zh-CN" altLang="en-US" sz="2000" b="1">
                <a:solidFill>
                  <a:schemeClr val="tx2"/>
                </a:solidFill>
                <a:ea typeface="楷体_GB2312" pitchFamily="49" charset="-122"/>
              </a:rPr>
              <a:t>的作用下，在</a:t>
            </a:r>
            <a:r>
              <a:rPr kumimoji="1" lang="en-US" altLang="zh-CN" sz="2000" b="1">
                <a:solidFill>
                  <a:schemeClr val="tx2"/>
                </a:solidFill>
                <a:ea typeface="楷体_GB2312" pitchFamily="49" charset="-122"/>
              </a:rPr>
              <a:t>Lead Frame</a:t>
            </a:r>
            <a:r>
              <a:rPr kumimoji="1" lang="zh-CN" altLang="en-US" sz="2000" b="1">
                <a:solidFill>
                  <a:schemeClr val="tx2"/>
                </a:solidFill>
                <a:ea typeface="楷体_GB2312" pitchFamily="49" charset="-122"/>
              </a:rPr>
              <a:t>上形成的焊接点，一般为月牙形（或者鱼尾形）；</a:t>
            </a:r>
          </a:p>
          <a:p>
            <a:pPr eaLnBrk="0" hangingPunct="0">
              <a:spcBef>
                <a:spcPct val="50000"/>
              </a:spcBef>
            </a:pPr>
            <a:r>
              <a:rPr kumimoji="1" lang="en-US" altLang="zh-CN" sz="2000" b="1">
                <a:solidFill>
                  <a:schemeClr val="tx2"/>
                </a:solidFill>
                <a:ea typeface="楷体_GB2312" pitchFamily="49" charset="-122"/>
              </a:rPr>
              <a:t>W/B</a:t>
            </a:r>
            <a:r>
              <a:rPr kumimoji="1" lang="zh-CN" altLang="en-US" sz="2000" b="1">
                <a:solidFill>
                  <a:schemeClr val="tx2"/>
                </a:solidFill>
                <a:ea typeface="楷体_GB2312" pitchFamily="49" charset="-122"/>
              </a:rPr>
              <a:t>四要素：压力（</a:t>
            </a:r>
            <a:r>
              <a:rPr kumimoji="1" lang="en-US" altLang="zh-CN" sz="2000" b="1">
                <a:solidFill>
                  <a:schemeClr val="tx2"/>
                </a:solidFill>
                <a:ea typeface="楷体_GB2312" pitchFamily="49" charset="-122"/>
              </a:rPr>
              <a:t>Force</a:t>
            </a:r>
            <a:r>
              <a:rPr kumimoji="1" lang="zh-CN" altLang="en-US" sz="2000" b="1">
                <a:solidFill>
                  <a:schemeClr val="tx2"/>
                </a:solidFill>
                <a:ea typeface="楷体_GB2312" pitchFamily="49" charset="-122"/>
              </a:rPr>
              <a:t>）、超声（</a:t>
            </a:r>
            <a:r>
              <a:rPr kumimoji="1" lang="en-US" altLang="zh-CN" sz="2000" b="1">
                <a:solidFill>
                  <a:schemeClr val="tx2"/>
                </a:solidFill>
                <a:ea typeface="楷体_GB2312" pitchFamily="49" charset="-122"/>
              </a:rPr>
              <a:t>USG Power</a:t>
            </a:r>
            <a:r>
              <a:rPr kumimoji="1" lang="zh-CN" altLang="en-US" sz="2000" b="1">
                <a:solidFill>
                  <a:schemeClr val="tx2"/>
                </a:solidFill>
                <a:ea typeface="楷体_GB2312" pitchFamily="49" charset="-122"/>
              </a:rPr>
              <a:t>）、时间（</a:t>
            </a:r>
            <a:r>
              <a:rPr kumimoji="1" lang="en-US" altLang="zh-CN" sz="2000" b="1">
                <a:solidFill>
                  <a:schemeClr val="tx2"/>
                </a:solidFill>
                <a:ea typeface="楷体_GB2312" pitchFamily="49" charset="-122"/>
              </a:rPr>
              <a:t>Time</a:t>
            </a:r>
            <a:r>
              <a:rPr kumimoji="1" lang="zh-CN" altLang="en-US" sz="2000" b="1">
                <a:solidFill>
                  <a:schemeClr val="tx2"/>
                </a:solidFill>
                <a:ea typeface="楷体_GB2312" pitchFamily="49" charset="-122"/>
              </a:rPr>
              <a:t>）、温度（</a:t>
            </a:r>
            <a:r>
              <a:rPr kumimoji="1" lang="en-US" altLang="zh-CN" sz="2000" b="1">
                <a:solidFill>
                  <a:schemeClr val="tx2"/>
                </a:solidFill>
                <a:ea typeface="楷体_GB2312" pitchFamily="49" charset="-122"/>
              </a:rPr>
              <a:t>Temperature</a:t>
            </a:r>
            <a:r>
              <a:rPr kumimoji="1" lang="zh-CN" altLang="en-US" sz="2000" b="1">
                <a:solidFill>
                  <a:schemeClr val="tx2"/>
                </a:solidFill>
                <a:ea typeface="楷体_GB2312" pitchFamily="49" charset="-122"/>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a:ea typeface="楷体_GB2312" pitchFamily="49" charset="-122"/>
              </a:rPr>
              <a:t>FOL– Wire Bonding </a:t>
            </a:r>
            <a:r>
              <a:rPr lang="zh-CN" altLang="en-US">
                <a:ea typeface="楷体_GB2312" pitchFamily="49" charset="-122"/>
              </a:rPr>
              <a:t>引线焊接</a:t>
            </a:r>
          </a:p>
        </p:txBody>
      </p:sp>
      <p:pic>
        <p:nvPicPr>
          <p:cNvPr id="18435" name="Picture 3" descr="CAP-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12875"/>
            <a:ext cx="1314450" cy="40862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A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412875"/>
            <a:ext cx="19621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b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1268413"/>
            <a:ext cx="2166937" cy="2970212"/>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wed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4508500"/>
            <a:ext cx="2905125" cy="2190750"/>
          </a:xfrm>
          <a:prstGeom prst="rect">
            <a:avLst/>
          </a:prstGeom>
          <a:noFill/>
          <a:extLst>
            <a:ext uri="{909E8E84-426E-40DD-AFC4-6F175D3DCCD1}">
              <a14:hiddenFill xmlns:a14="http://schemas.microsoft.com/office/drawing/2010/main">
                <a:solidFill>
                  <a:srgbClr val="FFFFFF"/>
                </a:solidFill>
              </a14:hiddenFill>
            </a:ext>
          </a:extLst>
        </p:spPr>
      </p:pic>
      <p:sp>
        <p:nvSpPr>
          <p:cNvPr id="18439" name="Text Box 7"/>
          <p:cNvSpPr txBox="1">
            <a:spLocks noChangeArrowheads="1"/>
          </p:cNvSpPr>
          <p:nvPr/>
        </p:nvSpPr>
        <p:spPr bwMode="auto">
          <a:xfrm>
            <a:off x="323850" y="5445125"/>
            <a:ext cx="22320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b="1">
                <a:solidFill>
                  <a:schemeClr val="tx2"/>
                </a:solidFill>
                <a:ea typeface="楷体_GB2312" pitchFamily="49" charset="-122"/>
              </a:rPr>
              <a:t>陶瓷的</a:t>
            </a:r>
            <a:r>
              <a:rPr lang="en-US" altLang="zh-CN" b="1">
                <a:solidFill>
                  <a:schemeClr val="tx2"/>
                </a:solidFill>
                <a:ea typeface="楷体_GB2312" pitchFamily="49" charset="-122"/>
              </a:rPr>
              <a:t>Capillary</a:t>
            </a:r>
          </a:p>
        </p:txBody>
      </p:sp>
      <p:sp>
        <p:nvSpPr>
          <p:cNvPr id="18440" name="Text Box 8"/>
          <p:cNvSpPr txBox="1">
            <a:spLocks noChangeArrowheads="1"/>
          </p:cNvSpPr>
          <p:nvPr/>
        </p:nvSpPr>
        <p:spPr bwMode="auto">
          <a:xfrm>
            <a:off x="2627313" y="3789363"/>
            <a:ext cx="2736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b="1">
                <a:solidFill>
                  <a:schemeClr val="tx2"/>
                </a:solidFill>
                <a:ea typeface="楷体_GB2312" pitchFamily="49" charset="-122"/>
              </a:rPr>
              <a:t>内穿金线，并且在</a:t>
            </a:r>
            <a:r>
              <a:rPr lang="en-US" altLang="zh-CN" b="1">
                <a:solidFill>
                  <a:schemeClr val="tx2"/>
                </a:solidFill>
                <a:ea typeface="楷体_GB2312" pitchFamily="49" charset="-122"/>
              </a:rPr>
              <a:t>EFO</a:t>
            </a:r>
            <a:r>
              <a:rPr lang="zh-CN" altLang="en-US" b="1">
                <a:solidFill>
                  <a:schemeClr val="tx2"/>
                </a:solidFill>
                <a:ea typeface="楷体_GB2312" pitchFamily="49" charset="-122"/>
              </a:rPr>
              <a:t>的作用下，高温烧球；</a:t>
            </a:r>
          </a:p>
        </p:txBody>
      </p:sp>
      <p:sp>
        <p:nvSpPr>
          <p:cNvPr id="18441" name="Text Box 9"/>
          <p:cNvSpPr txBox="1">
            <a:spLocks noChangeArrowheads="1"/>
          </p:cNvSpPr>
          <p:nvPr/>
        </p:nvSpPr>
        <p:spPr bwMode="auto">
          <a:xfrm>
            <a:off x="6516688" y="4365625"/>
            <a:ext cx="262731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b="1">
                <a:solidFill>
                  <a:schemeClr val="tx2"/>
                </a:solidFill>
                <a:ea typeface="楷体_GB2312" pitchFamily="49" charset="-122"/>
              </a:rPr>
              <a:t>金线在</a:t>
            </a:r>
            <a:r>
              <a:rPr lang="en-US" altLang="zh-CN" b="1">
                <a:solidFill>
                  <a:schemeClr val="tx2"/>
                </a:solidFill>
                <a:ea typeface="楷体_GB2312" pitchFamily="49" charset="-122"/>
              </a:rPr>
              <a:t>Cap</a:t>
            </a:r>
            <a:r>
              <a:rPr lang="zh-CN" altLang="en-US" b="1">
                <a:solidFill>
                  <a:schemeClr val="tx2"/>
                </a:solidFill>
                <a:ea typeface="楷体_GB2312" pitchFamily="49" charset="-122"/>
              </a:rPr>
              <a:t>施加的一定压力和超声的作用下，形成</a:t>
            </a:r>
            <a:r>
              <a:rPr lang="en-US" altLang="zh-CN" b="1">
                <a:solidFill>
                  <a:schemeClr val="tx2"/>
                </a:solidFill>
                <a:ea typeface="楷体_GB2312" pitchFamily="49" charset="-122"/>
              </a:rPr>
              <a:t>Bond Ball</a:t>
            </a:r>
            <a:r>
              <a:rPr lang="zh-CN" altLang="en-US" b="1">
                <a:solidFill>
                  <a:schemeClr val="tx2"/>
                </a:solidFill>
                <a:ea typeface="楷体_GB2312" pitchFamily="49" charset="-122"/>
              </a:rPr>
              <a:t>；</a:t>
            </a:r>
          </a:p>
        </p:txBody>
      </p:sp>
      <p:sp>
        <p:nvSpPr>
          <p:cNvPr id="18442" name="Text Box 10"/>
          <p:cNvSpPr txBox="1">
            <a:spLocks noChangeArrowheads="1"/>
          </p:cNvSpPr>
          <p:nvPr/>
        </p:nvSpPr>
        <p:spPr bwMode="auto">
          <a:xfrm>
            <a:off x="5292725" y="5589588"/>
            <a:ext cx="2303463"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b="1">
                <a:solidFill>
                  <a:schemeClr val="tx2"/>
                </a:solidFill>
                <a:ea typeface="楷体_GB2312" pitchFamily="49" charset="-122"/>
              </a:rPr>
              <a:t>金线在</a:t>
            </a:r>
            <a:r>
              <a:rPr lang="en-US" altLang="zh-CN" b="1">
                <a:solidFill>
                  <a:schemeClr val="tx2"/>
                </a:solidFill>
                <a:ea typeface="楷体_GB2312" pitchFamily="49" charset="-122"/>
              </a:rPr>
              <a:t>Cap</a:t>
            </a:r>
            <a:r>
              <a:rPr lang="zh-CN" altLang="en-US" b="1">
                <a:solidFill>
                  <a:schemeClr val="tx2"/>
                </a:solidFill>
                <a:ea typeface="楷体_GB2312" pitchFamily="49" charset="-122"/>
              </a:rPr>
              <a:t>施加的一定压力作用下，形成</a:t>
            </a:r>
            <a:r>
              <a:rPr lang="en-US" altLang="zh-CN" b="1">
                <a:solidFill>
                  <a:schemeClr val="tx2"/>
                </a:solidFill>
                <a:ea typeface="楷体_GB2312" pitchFamily="49" charset="-122"/>
              </a:rPr>
              <a:t>Wedge</a:t>
            </a:r>
            <a:r>
              <a:rPr lang="zh-CN" altLang="en-US" b="1">
                <a:solidFill>
                  <a:schemeClr val="tx2"/>
                </a:solidFill>
                <a:ea typeface="楷体_GB2312" pitchFamily="49" charset="-122"/>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a:ea typeface="楷体_GB2312" pitchFamily="49" charset="-122"/>
              </a:rPr>
              <a:t>FOL– Wire Bonding </a:t>
            </a:r>
            <a:r>
              <a:rPr lang="zh-CN" altLang="en-US">
                <a:ea typeface="楷体_GB2312" pitchFamily="49" charset="-122"/>
              </a:rPr>
              <a:t>引线焊接</a:t>
            </a:r>
          </a:p>
        </p:txBody>
      </p:sp>
      <p:pic>
        <p:nvPicPr>
          <p:cNvPr id="19459" name="Picture 3" descr="W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268413"/>
            <a:ext cx="2847975"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WB-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281113"/>
            <a:ext cx="2381250" cy="4019550"/>
          </a:xfrm>
          <a:prstGeom prst="rect">
            <a:avLst/>
          </a:prstGeom>
          <a:noFill/>
          <a:extLst>
            <a:ext uri="{909E8E84-426E-40DD-AFC4-6F175D3DCCD1}">
              <a14:hiddenFill xmlns:a14="http://schemas.microsoft.com/office/drawing/2010/main">
                <a:solidFill>
                  <a:srgbClr val="FFFFFF"/>
                </a:solidFill>
              </a14:hiddenFill>
            </a:ext>
          </a:extLst>
        </p:spPr>
      </p:pic>
      <p:sp>
        <p:nvSpPr>
          <p:cNvPr id="19461" name="Text Box 5"/>
          <p:cNvSpPr txBox="1">
            <a:spLocks noChangeArrowheads="1"/>
          </p:cNvSpPr>
          <p:nvPr/>
        </p:nvSpPr>
        <p:spPr bwMode="auto">
          <a:xfrm>
            <a:off x="827088" y="5084763"/>
            <a:ext cx="7345362"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 typeface="宋体" pitchFamily="2" charset="-122"/>
              <a:buChar char="※"/>
            </a:pPr>
            <a:r>
              <a:rPr lang="zh-CN" altLang="en-US" sz="2000" b="1">
                <a:solidFill>
                  <a:schemeClr val="tx2"/>
                </a:solidFill>
                <a:ea typeface="楷体_GB2312" pitchFamily="49" charset="-122"/>
              </a:rPr>
              <a:t>利用高纯度的金线（</a:t>
            </a:r>
            <a:r>
              <a:rPr lang="en-US" altLang="zh-CN" sz="2000" b="1">
                <a:solidFill>
                  <a:schemeClr val="tx2"/>
                </a:solidFill>
                <a:ea typeface="楷体_GB2312" pitchFamily="49" charset="-122"/>
              </a:rPr>
              <a:t>Au</a:t>
            </a:r>
            <a:r>
              <a:rPr lang="zh-CN" altLang="en-US" sz="2000" b="1">
                <a:solidFill>
                  <a:schemeClr val="tx2"/>
                </a:solidFill>
                <a:ea typeface="楷体_GB2312" pitchFamily="49" charset="-122"/>
              </a:rPr>
              <a:t>） 、铜线（</a:t>
            </a:r>
            <a:r>
              <a:rPr lang="en-US" altLang="zh-CN" sz="2000" b="1">
                <a:solidFill>
                  <a:schemeClr val="tx2"/>
                </a:solidFill>
                <a:ea typeface="楷体_GB2312" pitchFamily="49" charset="-122"/>
              </a:rPr>
              <a:t>Cu</a:t>
            </a:r>
            <a:r>
              <a:rPr lang="zh-CN" altLang="en-US" sz="2000" b="1">
                <a:solidFill>
                  <a:schemeClr val="tx2"/>
                </a:solidFill>
                <a:ea typeface="楷体_GB2312" pitchFamily="49" charset="-122"/>
              </a:rPr>
              <a:t>）或铝线（</a:t>
            </a:r>
            <a:r>
              <a:rPr lang="en-US" altLang="zh-CN" sz="2000" b="1">
                <a:solidFill>
                  <a:schemeClr val="tx2"/>
                </a:solidFill>
                <a:ea typeface="楷体_GB2312" pitchFamily="49" charset="-122"/>
              </a:rPr>
              <a:t>Al</a:t>
            </a:r>
            <a:r>
              <a:rPr lang="zh-CN" altLang="en-US" sz="2000" b="1">
                <a:solidFill>
                  <a:schemeClr val="tx2"/>
                </a:solidFill>
                <a:ea typeface="楷体_GB2312" pitchFamily="49" charset="-122"/>
              </a:rPr>
              <a:t>）把 </a:t>
            </a:r>
            <a:r>
              <a:rPr lang="en-US" altLang="zh-CN" sz="2000" b="1">
                <a:solidFill>
                  <a:schemeClr val="tx2"/>
                </a:solidFill>
                <a:ea typeface="楷体_GB2312" pitchFamily="49" charset="-122"/>
              </a:rPr>
              <a:t>Pad</a:t>
            </a:r>
            <a:br>
              <a:rPr lang="en-US" altLang="zh-CN" sz="2000" b="1">
                <a:solidFill>
                  <a:schemeClr val="tx2"/>
                </a:solidFill>
                <a:ea typeface="楷体_GB2312" pitchFamily="49" charset="-122"/>
              </a:rPr>
            </a:br>
            <a:r>
              <a:rPr lang="en-US" altLang="zh-CN" sz="2000" b="1">
                <a:solidFill>
                  <a:schemeClr val="tx2"/>
                </a:solidFill>
                <a:ea typeface="楷体_GB2312" pitchFamily="49" charset="-122"/>
              </a:rPr>
              <a:t>    </a:t>
            </a:r>
            <a:r>
              <a:rPr lang="zh-CN" altLang="en-US" sz="2000" b="1">
                <a:solidFill>
                  <a:schemeClr val="tx2"/>
                </a:solidFill>
                <a:ea typeface="楷体_GB2312" pitchFamily="49" charset="-122"/>
              </a:rPr>
              <a:t>和 </a:t>
            </a:r>
            <a:r>
              <a:rPr lang="en-US" altLang="zh-CN" sz="2000" b="1">
                <a:solidFill>
                  <a:schemeClr val="tx2"/>
                </a:solidFill>
                <a:ea typeface="楷体_GB2312" pitchFamily="49" charset="-122"/>
              </a:rPr>
              <a:t>Lead</a:t>
            </a:r>
            <a:r>
              <a:rPr lang="zh-CN" altLang="en-US" sz="2000" b="1">
                <a:solidFill>
                  <a:schemeClr val="tx2"/>
                </a:solidFill>
                <a:ea typeface="楷体_GB2312" pitchFamily="49" charset="-122"/>
              </a:rPr>
              <a:t>通过焊接的方法连接起来。</a:t>
            </a:r>
            <a:r>
              <a:rPr lang="en-US" altLang="zh-CN" sz="2000" b="1">
                <a:solidFill>
                  <a:schemeClr val="tx2"/>
                </a:solidFill>
                <a:ea typeface="楷体_GB2312" pitchFamily="49" charset="-122"/>
              </a:rPr>
              <a:t>Pad</a:t>
            </a:r>
            <a:r>
              <a:rPr lang="zh-CN" altLang="en-US" sz="2000" b="1">
                <a:solidFill>
                  <a:schemeClr val="tx2"/>
                </a:solidFill>
                <a:ea typeface="楷体_GB2312" pitchFamily="49" charset="-122"/>
              </a:rPr>
              <a:t>是芯片上电路的外接</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点，</a:t>
            </a:r>
            <a:r>
              <a:rPr lang="en-US" altLang="zh-CN" sz="2000" b="1">
                <a:solidFill>
                  <a:schemeClr val="tx2"/>
                </a:solidFill>
                <a:ea typeface="楷体_GB2312" pitchFamily="49" charset="-122"/>
              </a:rPr>
              <a:t>Lead</a:t>
            </a:r>
            <a:r>
              <a:rPr lang="zh-CN" altLang="en-US" sz="2000" b="1">
                <a:solidFill>
                  <a:schemeClr val="tx2"/>
                </a:solidFill>
                <a:ea typeface="楷体_GB2312" pitchFamily="49" charset="-122"/>
              </a:rPr>
              <a:t>是 </a:t>
            </a:r>
            <a:r>
              <a:rPr lang="en-US" altLang="zh-CN" sz="2000" b="1">
                <a:solidFill>
                  <a:schemeClr val="tx2"/>
                </a:solidFill>
                <a:ea typeface="楷体_GB2312" pitchFamily="49" charset="-122"/>
              </a:rPr>
              <a:t>Lead Frame</a:t>
            </a:r>
            <a:r>
              <a:rPr lang="zh-CN" altLang="en-US" sz="2000" b="1">
                <a:solidFill>
                  <a:schemeClr val="tx2"/>
                </a:solidFill>
                <a:ea typeface="楷体_GB2312" pitchFamily="49" charset="-122"/>
              </a:rPr>
              <a:t>上的 连接点。</a:t>
            </a:r>
          </a:p>
          <a:p>
            <a:pPr eaLnBrk="0" hangingPunct="0">
              <a:spcBef>
                <a:spcPct val="50000"/>
              </a:spcBef>
            </a:pP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W/B</a:t>
            </a:r>
            <a:r>
              <a:rPr lang="zh-CN" altLang="en-US" sz="2000" b="1">
                <a:solidFill>
                  <a:schemeClr val="tx2"/>
                </a:solidFill>
                <a:ea typeface="楷体_GB2312" pitchFamily="49" charset="-122"/>
              </a:rPr>
              <a:t>是封装工艺中最为关键的一部工艺。</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zh-CN">
                <a:ea typeface="楷体_GB2312" pitchFamily="49" charset="-122"/>
              </a:rPr>
              <a:t>FOL– Wire Bonding </a:t>
            </a:r>
            <a:r>
              <a:rPr lang="zh-CN" altLang="en-US">
                <a:ea typeface="楷体_GB2312" pitchFamily="49" charset="-122"/>
              </a:rPr>
              <a:t>引线焊接</a:t>
            </a:r>
          </a:p>
        </p:txBody>
      </p:sp>
      <p:pic>
        <p:nvPicPr>
          <p:cNvPr id="20483" name="Picture 3" descr="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4149725"/>
            <a:ext cx="1439862" cy="154781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76363"/>
            <a:ext cx="1439862" cy="1547812"/>
          </a:xfrm>
          <a:prstGeom prst="rect">
            <a:avLst/>
          </a:prstGeom>
          <a:noFill/>
          <a:extLst>
            <a:ext uri="{909E8E84-426E-40DD-AFC4-6F175D3DCCD1}">
              <a14:hiddenFill xmlns:a14="http://schemas.microsoft.com/office/drawing/2010/main">
                <a:solidFill>
                  <a:srgbClr val="FFFFFF"/>
                </a:solidFill>
              </a14:hiddenFill>
            </a:ext>
          </a:extLst>
        </p:spPr>
      </p:pic>
      <p:pic>
        <p:nvPicPr>
          <p:cNvPr id="20485" name="Picture 5" descr="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376363"/>
            <a:ext cx="1439862" cy="154781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1376363"/>
            <a:ext cx="1439862" cy="1547812"/>
          </a:xfrm>
          <a:prstGeom prst="rect">
            <a:avLst/>
          </a:prstGeom>
          <a:noFill/>
          <a:extLst>
            <a:ext uri="{909E8E84-426E-40DD-AFC4-6F175D3DCCD1}">
              <a14:hiddenFill xmlns:a14="http://schemas.microsoft.com/office/drawing/2010/main">
                <a:solidFill>
                  <a:srgbClr val="FFFFFF"/>
                </a:solidFill>
              </a14:hiddenFill>
            </a:ext>
          </a:extLst>
        </p:spPr>
      </p:pic>
      <p:pic>
        <p:nvPicPr>
          <p:cNvPr id="20487" name="Picture 7" descr="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825" y="1376363"/>
            <a:ext cx="1439863" cy="1547812"/>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4149725"/>
            <a:ext cx="1439862" cy="1547813"/>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4149725"/>
            <a:ext cx="1439862" cy="1547813"/>
          </a:xfrm>
          <a:prstGeom prst="rect">
            <a:avLst/>
          </a:prstGeom>
          <a:noFill/>
          <a:extLst>
            <a:ext uri="{909E8E84-426E-40DD-AFC4-6F175D3DCCD1}">
              <a14:hiddenFill xmlns:a14="http://schemas.microsoft.com/office/drawing/2010/main">
                <a:solidFill>
                  <a:srgbClr val="FFFFFF"/>
                </a:solidFill>
              </a14:hiddenFill>
            </a:ext>
          </a:extLst>
        </p:spPr>
      </p:pic>
      <p:sp>
        <p:nvSpPr>
          <p:cNvPr id="20490" name="Text Box 10"/>
          <p:cNvSpPr txBox="1">
            <a:spLocks noChangeArrowheads="1"/>
          </p:cNvSpPr>
          <p:nvPr/>
        </p:nvSpPr>
        <p:spPr bwMode="auto">
          <a:xfrm>
            <a:off x="611188" y="3068638"/>
            <a:ext cx="18002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ea typeface="楷体_GB2312" pitchFamily="49" charset="-122"/>
              </a:rPr>
              <a:t>EFO</a:t>
            </a:r>
            <a:r>
              <a:rPr lang="zh-CN" altLang="en-US" b="1">
                <a:solidFill>
                  <a:schemeClr val="tx2"/>
                </a:solidFill>
                <a:ea typeface="楷体_GB2312" pitchFamily="49" charset="-122"/>
              </a:rPr>
              <a:t>打火杆在磁嘴前烧球</a:t>
            </a:r>
          </a:p>
        </p:txBody>
      </p:sp>
      <p:sp>
        <p:nvSpPr>
          <p:cNvPr id="20491" name="Text Box 11"/>
          <p:cNvSpPr txBox="1">
            <a:spLocks noChangeArrowheads="1"/>
          </p:cNvSpPr>
          <p:nvPr/>
        </p:nvSpPr>
        <p:spPr bwMode="auto">
          <a:xfrm>
            <a:off x="2484438" y="3017838"/>
            <a:ext cx="2520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ea typeface="楷体_GB2312" pitchFamily="49" charset="-122"/>
              </a:rPr>
              <a:t>Cap</a:t>
            </a:r>
            <a:r>
              <a:rPr lang="zh-CN" altLang="en-US" b="1">
                <a:solidFill>
                  <a:schemeClr val="tx2"/>
                </a:solidFill>
                <a:ea typeface="楷体_GB2312" pitchFamily="49" charset="-122"/>
              </a:rPr>
              <a:t>下降到芯片的</a:t>
            </a:r>
            <a:r>
              <a:rPr lang="en-US" altLang="zh-CN" b="1">
                <a:solidFill>
                  <a:schemeClr val="tx2"/>
                </a:solidFill>
                <a:ea typeface="楷体_GB2312" pitchFamily="49" charset="-122"/>
              </a:rPr>
              <a:t>Pad</a:t>
            </a:r>
            <a:r>
              <a:rPr lang="zh-CN" altLang="en-US" b="1">
                <a:solidFill>
                  <a:schemeClr val="tx2"/>
                </a:solidFill>
                <a:ea typeface="楷体_GB2312" pitchFamily="49" charset="-122"/>
              </a:rPr>
              <a:t>上，加</a:t>
            </a:r>
            <a:r>
              <a:rPr lang="en-US" altLang="zh-CN" b="1">
                <a:solidFill>
                  <a:schemeClr val="tx2"/>
                </a:solidFill>
                <a:ea typeface="楷体_GB2312" pitchFamily="49" charset="-122"/>
              </a:rPr>
              <a:t>Force</a:t>
            </a:r>
            <a:r>
              <a:rPr lang="zh-CN" altLang="en-US" b="1">
                <a:solidFill>
                  <a:schemeClr val="tx2"/>
                </a:solidFill>
                <a:ea typeface="楷体_GB2312" pitchFamily="49" charset="-122"/>
              </a:rPr>
              <a:t>和</a:t>
            </a:r>
            <a:r>
              <a:rPr lang="en-US" altLang="zh-CN" b="1">
                <a:solidFill>
                  <a:schemeClr val="tx2"/>
                </a:solidFill>
                <a:ea typeface="楷体_GB2312" pitchFamily="49" charset="-122"/>
              </a:rPr>
              <a:t>Power</a:t>
            </a:r>
            <a:r>
              <a:rPr lang="zh-CN" altLang="en-US" b="1">
                <a:solidFill>
                  <a:schemeClr val="tx2"/>
                </a:solidFill>
                <a:ea typeface="楷体_GB2312" pitchFamily="49" charset="-122"/>
              </a:rPr>
              <a:t>形成第一焊点</a:t>
            </a:r>
          </a:p>
        </p:txBody>
      </p:sp>
      <p:sp>
        <p:nvSpPr>
          <p:cNvPr id="20492" name="Text Box 12"/>
          <p:cNvSpPr txBox="1">
            <a:spLocks noChangeArrowheads="1"/>
          </p:cNvSpPr>
          <p:nvPr/>
        </p:nvSpPr>
        <p:spPr bwMode="auto">
          <a:xfrm>
            <a:off x="5221288" y="2997200"/>
            <a:ext cx="1366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ea typeface="楷体_GB2312" pitchFamily="49" charset="-122"/>
              </a:rPr>
              <a:t>Cap</a:t>
            </a:r>
            <a:r>
              <a:rPr lang="zh-CN" altLang="en-US" b="1">
                <a:solidFill>
                  <a:schemeClr val="tx2"/>
                </a:solidFill>
                <a:ea typeface="楷体_GB2312" pitchFamily="49" charset="-122"/>
              </a:rPr>
              <a:t>牵引金线上升</a:t>
            </a:r>
          </a:p>
        </p:txBody>
      </p:sp>
      <p:sp>
        <p:nvSpPr>
          <p:cNvPr id="20493" name="Text Box 13"/>
          <p:cNvSpPr txBox="1">
            <a:spLocks noChangeArrowheads="1"/>
          </p:cNvSpPr>
          <p:nvPr/>
        </p:nvSpPr>
        <p:spPr bwMode="auto">
          <a:xfrm>
            <a:off x="6948488" y="2997200"/>
            <a:ext cx="21955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ea typeface="楷体_GB2312" pitchFamily="49" charset="-122"/>
              </a:rPr>
              <a:t>Cap</a:t>
            </a:r>
            <a:r>
              <a:rPr lang="zh-CN" altLang="en-US" b="1">
                <a:solidFill>
                  <a:schemeClr val="tx2"/>
                </a:solidFill>
                <a:ea typeface="楷体_GB2312" pitchFamily="49" charset="-122"/>
              </a:rPr>
              <a:t>运动轨迹形成良好的</a:t>
            </a:r>
            <a:r>
              <a:rPr lang="en-US" altLang="zh-CN" b="1">
                <a:solidFill>
                  <a:schemeClr val="tx2"/>
                </a:solidFill>
                <a:ea typeface="楷体_GB2312" pitchFamily="49" charset="-122"/>
              </a:rPr>
              <a:t>Wire Loop</a:t>
            </a:r>
          </a:p>
        </p:txBody>
      </p:sp>
      <p:sp>
        <p:nvSpPr>
          <p:cNvPr id="20494" name="Text Box 14"/>
          <p:cNvSpPr txBox="1">
            <a:spLocks noChangeArrowheads="1"/>
          </p:cNvSpPr>
          <p:nvPr/>
        </p:nvSpPr>
        <p:spPr bwMode="auto">
          <a:xfrm>
            <a:off x="611188" y="5805488"/>
            <a:ext cx="20161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ea typeface="楷体_GB2312" pitchFamily="49" charset="-122"/>
              </a:rPr>
              <a:t>Cap</a:t>
            </a:r>
            <a:r>
              <a:rPr lang="zh-CN" altLang="en-US" b="1">
                <a:solidFill>
                  <a:schemeClr val="tx2"/>
                </a:solidFill>
                <a:ea typeface="楷体_GB2312" pitchFamily="49" charset="-122"/>
              </a:rPr>
              <a:t>下降到</a:t>
            </a:r>
            <a:r>
              <a:rPr lang="en-US" altLang="zh-CN" b="1">
                <a:solidFill>
                  <a:schemeClr val="tx2"/>
                </a:solidFill>
                <a:ea typeface="楷体_GB2312" pitchFamily="49" charset="-122"/>
              </a:rPr>
              <a:t>Lead Frame</a:t>
            </a:r>
            <a:r>
              <a:rPr lang="zh-CN" altLang="en-US" b="1">
                <a:solidFill>
                  <a:schemeClr val="tx2"/>
                </a:solidFill>
                <a:ea typeface="楷体_GB2312" pitchFamily="49" charset="-122"/>
              </a:rPr>
              <a:t>形成焊接</a:t>
            </a:r>
          </a:p>
        </p:txBody>
      </p:sp>
      <p:sp>
        <p:nvSpPr>
          <p:cNvPr id="20495" name="Text Box 15"/>
          <p:cNvSpPr txBox="1">
            <a:spLocks noChangeArrowheads="1"/>
          </p:cNvSpPr>
          <p:nvPr/>
        </p:nvSpPr>
        <p:spPr bwMode="auto">
          <a:xfrm>
            <a:off x="2627313" y="5876925"/>
            <a:ext cx="23034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ea typeface="楷体_GB2312" pitchFamily="49" charset="-122"/>
              </a:rPr>
              <a:t>Cap</a:t>
            </a:r>
            <a:r>
              <a:rPr lang="zh-CN" altLang="en-US" b="1">
                <a:solidFill>
                  <a:schemeClr val="tx2"/>
                </a:solidFill>
                <a:ea typeface="楷体_GB2312" pitchFamily="49" charset="-122"/>
              </a:rPr>
              <a:t>侧向划开，将金线切断，形成鱼尾</a:t>
            </a:r>
          </a:p>
        </p:txBody>
      </p:sp>
      <p:sp>
        <p:nvSpPr>
          <p:cNvPr id="20496" name="Text Box 16"/>
          <p:cNvSpPr txBox="1">
            <a:spLocks noChangeArrowheads="1"/>
          </p:cNvSpPr>
          <p:nvPr/>
        </p:nvSpPr>
        <p:spPr bwMode="auto">
          <a:xfrm>
            <a:off x="4932363" y="5805488"/>
            <a:ext cx="23034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ea typeface="楷体_GB2312" pitchFamily="49" charset="-122"/>
              </a:rPr>
              <a:t>Cap</a:t>
            </a:r>
            <a:r>
              <a:rPr lang="zh-CN" altLang="en-US" b="1">
                <a:solidFill>
                  <a:schemeClr val="tx2"/>
                </a:solidFill>
                <a:ea typeface="楷体_GB2312" pitchFamily="49" charset="-122"/>
              </a:rPr>
              <a:t>上提，完成一次动作</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a:ea typeface="楷体_GB2312" pitchFamily="49" charset="-122"/>
              </a:rPr>
              <a:t>FOL– Wire Bonding </a:t>
            </a:r>
            <a:r>
              <a:rPr lang="zh-CN" altLang="en-US">
                <a:ea typeface="楷体_GB2312" pitchFamily="49" charset="-122"/>
              </a:rPr>
              <a:t>引线焊接</a:t>
            </a:r>
          </a:p>
        </p:txBody>
      </p:sp>
      <p:sp>
        <p:nvSpPr>
          <p:cNvPr id="4099" name="Text Box 3"/>
          <p:cNvSpPr txBox="1">
            <a:spLocks noChangeArrowheads="1"/>
          </p:cNvSpPr>
          <p:nvPr/>
        </p:nvSpPr>
        <p:spPr bwMode="auto">
          <a:xfrm>
            <a:off x="684213" y="1412875"/>
            <a:ext cx="7991475" cy="317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200">
                <a:solidFill>
                  <a:schemeClr val="tx2"/>
                </a:solidFill>
                <a:ea typeface="楷体_GB2312" pitchFamily="49" charset="-122"/>
              </a:rPr>
              <a:t>Wire Bond</a:t>
            </a:r>
            <a:r>
              <a:rPr lang="zh-CN" altLang="en-US" sz="2200" b="1">
                <a:solidFill>
                  <a:schemeClr val="tx2"/>
                </a:solidFill>
                <a:ea typeface="楷体_GB2312" pitchFamily="49" charset="-122"/>
              </a:rPr>
              <a:t>的质量控制：</a:t>
            </a:r>
          </a:p>
          <a:p>
            <a:pPr eaLnBrk="0" hangingPunct="0">
              <a:spcBef>
                <a:spcPct val="50000"/>
              </a:spcBef>
            </a:pPr>
            <a:r>
              <a:rPr lang="en-US" altLang="zh-CN" sz="2000" b="1">
                <a:solidFill>
                  <a:schemeClr val="tx2"/>
                </a:solidFill>
                <a:ea typeface="楷体_GB2312" pitchFamily="49" charset="-122"/>
              </a:rPr>
              <a:t>Wire Pull</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Stitch  Pull</a:t>
            </a:r>
            <a:r>
              <a:rPr lang="zh-CN" altLang="en-US" sz="2000" b="1">
                <a:solidFill>
                  <a:schemeClr val="tx2"/>
                </a:solidFill>
                <a:ea typeface="楷体_GB2312" pitchFamily="49" charset="-122"/>
              </a:rPr>
              <a:t>（金线颈部和尾部拉力）</a:t>
            </a:r>
          </a:p>
          <a:p>
            <a:pPr eaLnBrk="0" hangingPunct="0">
              <a:spcBef>
                <a:spcPct val="50000"/>
              </a:spcBef>
            </a:pPr>
            <a:r>
              <a:rPr lang="en-US" altLang="zh-CN" sz="2000" b="1">
                <a:solidFill>
                  <a:schemeClr val="tx2"/>
                </a:solidFill>
                <a:ea typeface="楷体_GB2312" pitchFamily="49" charset="-122"/>
              </a:rPr>
              <a:t>Ball Shear</a:t>
            </a:r>
            <a:r>
              <a:rPr lang="zh-CN" altLang="en-US" sz="2000" b="1">
                <a:solidFill>
                  <a:schemeClr val="tx2"/>
                </a:solidFill>
                <a:ea typeface="楷体_GB2312" pitchFamily="49" charset="-122"/>
              </a:rPr>
              <a:t>（金球推力）</a:t>
            </a:r>
          </a:p>
          <a:p>
            <a:pPr eaLnBrk="0" hangingPunct="0">
              <a:spcBef>
                <a:spcPct val="50000"/>
              </a:spcBef>
            </a:pPr>
            <a:r>
              <a:rPr lang="en-US" altLang="zh-CN" sz="2000" b="1">
                <a:solidFill>
                  <a:schemeClr val="tx2"/>
                </a:solidFill>
                <a:ea typeface="楷体_GB2312" pitchFamily="49" charset="-122"/>
              </a:rPr>
              <a:t>Wire Loop</a:t>
            </a:r>
            <a:r>
              <a:rPr lang="zh-CN" altLang="en-US" sz="2000" b="1">
                <a:solidFill>
                  <a:schemeClr val="tx2"/>
                </a:solidFill>
                <a:ea typeface="楷体_GB2312" pitchFamily="49" charset="-122"/>
              </a:rPr>
              <a:t>（金线弧高）</a:t>
            </a:r>
          </a:p>
          <a:p>
            <a:pPr eaLnBrk="0" hangingPunct="0">
              <a:spcBef>
                <a:spcPct val="50000"/>
              </a:spcBef>
            </a:pPr>
            <a:r>
              <a:rPr lang="en-US" altLang="zh-CN" sz="2000" b="1">
                <a:solidFill>
                  <a:schemeClr val="tx2"/>
                </a:solidFill>
                <a:ea typeface="楷体_GB2312" pitchFamily="49" charset="-122"/>
              </a:rPr>
              <a:t>Ball Thickness</a:t>
            </a:r>
            <a:r>
              <a:rPr lang="zh-CN" altLang="en-US" sz="2000" b="1">
                <a:solidFill>
                  <a:schemeClr val="tx2"/>
                </a:solidFill>
                <a:ea typeface="楷体_GB2312" pitchFamily="49" charset="-122"/>
              </a:rPr>
              <a:t>（金球厚度）</a:t>
            </a:r>
          </a:p>
          <a:p>
            <a:pPr eaLnBrk="0" hangingPunct="0">
              <a:spcBef>
                <a:spcPct val="50000"/>
              </a:spcBef>
            </a:pPr>
            <a:r>
              <a:rPr lang="en-US" altLang="zh-CN" sz="2000" b="1">
                <a:solidFill>
                  <a:schemeClr val="tx2"/>
                </a:solidFill>
                <a:ea typeface="楷体_GB2312" pitchFamily="49" charset="-122"/>
              </a:rPr>
              <a:t>Crater Test</a:t>
            </a:r>
            <a:r>
              <a:rPr lang="zh-CN" altLang="en-US" sz="2000" b="1">
                <a:solidFill>
                  <a:schemeClr val="tx2"/>
                </a:solidFill>
                <a:ea typeface="楷体_GB2312" pitchFamily="49" charset="-122"/>
              </a:rPr>
              <a:t>（弹坑测试）</a:t>
            </a:r>
          </a:p>
          <a:p>
            <a:pPr eaLnBrk="0" hangingPunct="0">
              <a:spcBef>
                <a:spcPct val="50000"/>
              </a:spcBef>
            </a:pPr>
            <a:r>
              <a:rPr lang="en-US" altLang="zh-CN" sz="2000" b="1">
                <a:solidFill>
                  <a:schemeClr val="tx2"/>
                </a:solidFill>
                <a:ea typeface="楷体_GB2312" pitchFamily="49" charset="-122"/>
              </a:rPr>
              <a:t>Intermetallic</a:t>
            </a:r>
            <a:r>
              <a:rPr lang="zh-CN" altLang="en-US" sz="2000" b="1">
                <a:solidFill>
                  <a:schemeClr val="tx2"/>
                </a:solidFill>
                <a:ea typeface="楷体_GB2312" pitchFamily="49" charset="-122"/>
              </a:rPr>
              <a:t>（金属间化合物测试）</a:t>
            </a:r>
          </a:p>
        </p:txBody>
      </p:sp>
      <p:pic>
        <p:nvPicPr>
          <p:cNvPr id="4100" name="Picture 4" descr="b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1412875"/>
            <a:ext cx="16097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lo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4581525"/>
            <a:ext cx="3238500" cy="1914525"/>
          </a:xfrm>
          <a:prstGeom prst="rect">
            <a:avLst/>
          </a:prstGeom>
          <a:noFill/>
          <a:extLst>
            <a:ext uri="{909E8E84-426E-40DD-AFC4-6F175D3DCCD1}">
              <a14:hiddenFill xmlns:a14="http://schemas.microsoft.com/office/drawing/2010/main">
                <a:solidFill>
                  <a:srgbClr val="FFFFFF"/>
                </a:solidFill>
              </a14:hiddenFill>
            </a:ext>
          </a:extLst>
        </p:spPr>
      </p:pic>
      <p:sp>
        <p:nvSpPr>
          <p:cNvPr id="4102" name="Text Box 6"/>
          <p:cNvSpPr txBox="1">
            <a:spLocks noChangeArrowheads="1"/>
          </p:cNvSpPr>
          <p:nvPr/>
        </p:nvSpPr>
        <p:spPr bwMode="auto">
          <a:xfrm>
            <a:off x="6950075" y="4508500"/>
            <a:ext cx="1366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t>Size</a:t>
            </a:r>
          </a:p>
        </p:txBody>
      </p:sp>
      <p:sp>
        <p:nvSpPr>
          <p:cNvPr id="4103" name="Text Box 7"/>
          <p:cNvSpPr txBox="1">
            <a:spLocks noChangeArrowheads="1"/>
          </p:cNvSpPr>
          <p:nvPr/>
        </p:nvSpPr>
        <p:spPr bwMode="auto">
          <a:xfrm>
            <a:off x="5508625" y="3789363"/>
            <a:ext cx="12969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t>Thickness</a:t>
            </a:r>
          </a:p>
        </p:txBody>
      </p:sp>
    </p:spTree>
    <p:extLst>
      <p:ext uri="{BB962C8B-B14F-4D97-AF65-F5344CB8AC3E}">
        <p14:creationId xmlns:p14="http://schemas.microsoft.com/office/powerpoint/2010/main" val="1529674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a:ea typeface="楷体_GB2312" pitchFamily="49" charset="-122"/>
              </a:rPr>
              <a:t>FOL</a:t>
            </a:r>
            <a:r>
              <a:rPr lang="en-US" altLang="zh-CN">
                <a:latin typeface="Times New Roman"/>
                <a:ea typeface="楷体_GB2312" pitchFamily="49" charset="-122"/>
              </a:rPr>
              <a:t>–</a:t>
            </a:r>
            <a:r>
              <a:rPr lang="en-US" altLang="zh-CN">
                <a:ea typeface="楷体_GB2312" pitchFamily="49" charset="-122"/>
              </a:rPr>
              <a:t> 3rd Optical Inspection</a:t>
            </a:r>
            <a:r>
              <a:rPr lang="zh-CN" altLang="en-US">
                <a:ea typeface="楷体_GB2312" pitchFamily="49" charset="-122"/>
              </a:rPr>
              <a:t>三光检查</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484313"/>
            <a:ext cx="7061200"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Text Box 4"/>
          <p:cNvSpPr txBox="1">
            <a:spLocks noChangeArrowheads="1"/>
          </p:cNvSpPr>
          <p:nvPr/>
        </p:nvSpPr>
        <p:spPr bwMode="auto">
          <a:xfrm>
            <a:off x="1116013" y="5229225"/>
            <a:ext cx="6551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a:solidFill>
                  <a:schemeClr val="tx2"/>
                </a:solidFill>
                <a:ea typeface="楷体_GB2312" pitchFamily="49" charset="-122"/>
              </a:rPr>
              <a:t>检查</a:t>
            </a:r>
            <a:r>
              <a:rPr lang="en-US" altLang="zh-CN" sz="2000" b="1">
                <a:solidFill>
                  <a:schemeClr val="tx2"/>
                </a:solidFill>
                <a:ea typeface="楷体_GB2312" pitchFamily="49" charset="-122"/>
              </a:rPr>
              <a:t>Die Attach</a:t>
            </a:r>
            <a:r>
              <a:rPr lang="zh-CN" altLang="en-US" sz="2000" b="1">
                <a:solidFill>
                  <a:schemeClr val="tx2"/>
                </a:solidFill>
                <a:ea typeface="楷体_GB2312" pitchFamily="49" charset="-122"/>
              </a:rPr>
              <a:t>和</a:t>
            </a:r>
            <a:r>
              <a:rPr lang="en-US" altLang="zh-CN" sz="2000" b="1">
                <a:solidFill>
                  <a:schemeClr val="tx2"/>
                </a:solidFill>
                <a:ea typeface="楷体_GB2312" pitchFamily="49" charset="-122"/>
              </a:rPr>
              <a:t>Wire Bond</a:t>
            </a:r>
            <a:r>
              <a:rPr lang="zh-CN" altLang="en-US" sz="2000" b="1">
                <a:solidFill>
                  <a:schemeClr val="tx2"/>
                </a:solidFill>
                <a:ea typeface="楷体_GB2312" pitchFamily="49" charset="-122"/>
              </a:rPr>
              <a:t>之后有无各种废品</a:t>
            </a:r>
          </a:p>
        </p:txBody>
      </p:sp>
    </p:spTree>
    <p:extLst>
      <p:ext uri="{BB962C8B-B14F-4D97-AF65-F5344CB8AC3E}">
        <p14:creationId xmlns:p14="http://schemas.microsoft.com/office/powerpoint/2010/main" val="1709705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sz="4000">
                <a:ea typeface="楷体_GB2312" pitchFamily="49" charset="-122"/>
              </a:rPr>
              <a:t>EOL– End of Line</a:t>
            </a:r>
            <a:r>
              <a:rPr lang="zh-CN" altLang="en-US" sz="4000">
                <a:ea typeface="楷体_GB2312" pitchFamily="49" charset="-122"/>
              </a:rPr>
              <a:t>后段工艺</a:t>
            </a:r>
          </a:p>
        </p:txBody>
      </p:sp>
      <p:sp>
        <p:nvSpPr>
          <p:cNvPr id="6147" name="AutoShape 3"/>
          <p:cNvSpPr>
            <a:spLocks noChangeArrowheads="1"/>
          </p:cNvSpPr>
          <p:nvPr/>
        </p:nvSpPr>
        <p:spPr bwMode="auto">
          <a:xfrm>
            <a:off x="827088" y="2924175"/>
            <a:ext cx="1582737" cy="1366838"/>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Molding</a:t>
            </a:r>
          </a:p>
          <a:p>
            <a:pPr algn="ctr" eaLnBrk="0" hangingPunct="0"/>
            <a:r>
              <a:rPr lang="zh-CN" altLang="en-US" sz="2000" b="1">
                <a:solidFill>
                  <a:schemeClr val="bg1"/>
                </a:solidFill>
                <a:ea typeface="楷体_GB2312" pitchFamily="49" charset="-122"/>
              </a:rPr>
              <a:t>注塑</a:t>
            </a:r>
          </a:p>
        </p:txBody>
      </p:sp>
      <p:sp>
        <p:nvSpPr>
          <p:cNvPr id="6148" name="Rectangle 4"/>
          <p:cNvSpPr>
            <a:spLocks noChangeArrowheads="1"/>
          </p:cNvSpPr>
          <p:nvPr/>
        </p:nvSpPr>
        <p:spPr bwMode="auto">
          <a:xfrm>
            <a:off x="882650" y="1557338"/>
            <a:ext cx="1512888" cy="7921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EOL</a:t>
            </a:r>
          </a:p>
        </p:txBody>
      </p:sp>
      <p:sp>
        <p:nvSpPr>
          <p:cNvPr id="6149" name="AutoShape 5"/>
          <p:cNvSpPr>
            <a:spLocks noChangeArrowheads="1"/>
          </p:cNvSpPr>
          <p:nvPr/>
        </p:nvSpPr>
        <p:spPr bwMode="auto">
          <a:xfrm>
            <a:off x="900113" y="4799013"/>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Laser Mark</a:t>
            </a:r>
          </a:p>
          <a:p>
            <a:pPr algn="ctr" eaLnBrk="0" hangingPunct="0"/>
            <a:r>
              <a:rPr lang="zh-CN" altLang="en-US" sz="2000" b="1">
                <a:solidFill>
                  <a:schemeClr val="bg1"/>
                </a:solidFill>
                <a:ea typeface="楷体_GB2312" pitchFamily="49" charset="-122"/>
              </a:rPr>
              <a:t>激光打字</a:t>
            </a:r>
          </a:p>
        </p:txBody>
      </p:sp>
      <p:sp>
        <p:nvSpPr>
          <p:cNvPr id="6150" name="AutoShape 6"/>
          <p:cNvSpPr>
            <a:spLocks noChangeArrowheads="1"/>
          </p:cNvSpPr>
          <p:nvPr/>
        </p:nvSpPr>
        <p:spPr bwMode="auto">
          <a:xfrm>
            <a:off x="2989263" y="4799013"/>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PMC</a:t>
            </a:r>
          </a:p>
          <a:p>
            <a:pPr algn="ctr" eaLnBrk="0" hangingPunct="0"/>
            <a:r>
              <a:rPr lang="zh-CN" altLang="en-US" sz="2000" b="1">
                <a:solidFill>
                  <a:schemeClr val="bg1"/>
                </a:solidFill>
                <a:ea typeface="楷体_GB2312" pitchFamily="49" charset="-122"/>
              </a:rPr>
              <a:t>高温固化</a:t>
            </a:r>
          </a:p>
        </p:txBody>
      </p:sp>
      <p:sp>
        <p:nvSpPr>
          <p:cNvPr id="6151" name="AutoShape 7"/>
          <p:cNvSpPr>
            <a:spLocks noChangeArrowheads="1"/>
          </p:cNvSpPr>
          <p:nvPr/>
        </p:nvSpPr>
        <p:spPr bwMode="auto">
          <a:xfrm>
            <a:off x="2941638" y="2998788"/>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De-flash/</a:t>
            </a:r>
          </a:p>
          <a:p>
            <a:pPr algn="ctr" eaLnBrk="0" hangingPunct="0"/>
            <a:r>
              <a:rPr lang="en-US" altLang="zh-CN" sz="2000" b="1">
                <a:solidFill>
                  <a:schemeClr val="bg1"/>
                </a:solidFill>
                <a:ea typeface="楷体_GB2312" pitchFamily="49" charset="-122"/>
              </a:rPr>
              <a:t>Plating</a:t>
            </a:r>
          </a:p>
          <a:p>
            <a:pPr algn="ctr" eaLnBrk="0" hangingPunct="0"/>
            <a:r>
              <a:rPr lang="zh-CN" altLang="en-US" sz="2000" b="1">
                <a:solidFill>
                  <a:schemeClr val="bg1"/>
                </a:solidFill>
                <a:ea typeface="楷体_GB2312" pitchFamily="49" charset="-122"/>
              </a:rPr>
              <a:t>去溢料</a:t>
            </a:r>
            <a:r>
              <a:rPr lang="en-US" altLang="zh-CN" sz="2000" b="1">
                <a:solidFill>
                  <a:schemeClr val="bg1"/>
                </a:solidFill>
                <a:ea typeface="楷体_GB2312" pitchFamily="49" charset="-122"/>
              </a:rPr>
              <a:t>/</a:t>
            </a:r>
            <a:r>
              <a:rPr lang="zh-CN" altLang="en-US" sz="2000" b="1">
                <a:solidFill>
                  <a:schemeClr val="bg1"/>
                </a:solidFill>
                <a:ea typeface="楷体_GB2312" pitchFamily="49" charset="-122"/>
              </a:rPr>
              <a:t>电镀</a:t>
            </a:r>
          </a:p>
        </p:txBody>
      </p:sp>
      <p:sp>
        <p:nvSpPr>
          <p:cNvPr id="6152" name="AutoShape 8"/>
          <p:cNvSpPr>
            <a:spLocks noChangeArrowheads="1"/>
          </p:cNvSpPr>
          <p:nvPr/>
        </p:nvSpPr>
        <p:spPr bwMode="auto">
          <a:xfrm>
            <a:off x="5149850" y="1295400"/>
            <a:ext cx="1582738" cy="1366838"/>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Trim/Form</a:t>
            </a:r>
          </a:p>
          <a:p>
            <a:pPr algn="ctr" eaLnBrk="0" hangingPunct="0"/>
            <a:r>
              <a:rPr lang="zh-CN" altLang="en-US" sz="2000" b="1">
                <a:solidFill>
                  <a:schemeClr val="bg1"/>
                </a:solidFill>
                <a:ea typeface="楷体_GB2312" pitchFamily="49" charset="-122"/>
              </a:rPr>
              <a:t>切筋</a:t>
            </a:r>
            <a:r>
              <a:rPr lang="en-US" altLang="zh-CN" sz="2000" b="1">
                <a:solidFill>
                  <a:schemeClr val="bg1"/>
                </a:solidFill>
                <a:ea typeface="楷体_GB2312" pitchFamily="49" charset="-122"/>
              </a:rPr>
              <a:t>/</a:t>
            </a:r>
            <a:r>
              <a:rPr lang="zh-CN" altLang="en-US" sz="2000" b="1">
                <a:solidFill>
                  <a:schemeClr val="bg1"/>
                </a:solidFill>
                <a:ea typeface="楷体_GB2312" pitchFamily="49" charset="-122"/>
              </a:rPr>
              <a:t>成型</a:t>
            </a:r>
          </a:p>
        </p:txBody>
      </p:sp>
      <p:sp>
        <p:nvSpPr>
          <p:cNvPr id="6153" name="AutoShape 9"/>
          <p:cNvSpPr>
            <a:spLocks noChangeArrowheads="1"/>
          </p:cNvSpPr>
          <p:nvPr/>
        </p:nvSpPr>
        <p:spPr bwMode="auto">
          <a:xfrm>
            <a:off x="5003800" y="3068638"/>
            <a:ext cx="1871663" cy="1152525"/>
          </a:xfrm>
          <a:prstGeom prst="flowChartDecision">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ea typeface="楷体_GB2312" pitchFamily="49" charset="-122"/>
              </a:rPr>
              <a:t>4th Optical</a:t>
            </a:r>
          </a:p>
          <a:p>
            <a:pPr algn="ctr" eaLnBrk="0" hangingPunct="0"/>
            <a:r>
              <a:rPr lang="zh-CN" altLang="en-US" sz="2000" b="1">
                <a:ea typeface="楷体_GB2312" pitchFamily="49" charset="-122"/>
              </a:rPr>
              <a:t>第四道光检</a:t>
            </a:r>
          </a:p>
        </p:txBody>
      </p:sp>
      <p:sp>
        <p:nvSpPr>
          <p:cNvPr id="6154" name="AutoShape 10"/>
          <p:cNvSpPr>
            <a:spLocks noChangeArrowheads="1"/>
          </p:cNvSpPr>
          <p:nvPr/>
        </p:nvSpPr>
        <p:spPr bwMode="auto">
          <a:xfrm>
            <a:off x="1476375" y="2420938"/>
            <a:ext cx="287338" cy="503237"/>
          </a:xfrm>
          <a:prstGeom prst="downArrow">
            <a:avLst>
              <a:gd name="adj1" fmla="val 50000"/>
              <a:gd name="adj2" fmla="val 4378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155" name="AutoShape 11"/>
          <p:cNvSpPr>
            <a:spLocks noChangeArrowheads="1"/>
          </p:cNvSpPr>
          <p:nvPr/>
        </p:nvSpPr>
        <p:spPr bwMode="auto">
          <a:xfrm>
            <a:off x="1476375" y="4305300"/>
            <a:ext cx="287338" cy="503238"/>
          </a:xfrm>
          <a:prstGeom prst="downArrow">
            <a:avLst>
              <a:gd name="adj1" fmla="val 50000"/>
              <a:gd name="adj2" fmla="val 4378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156" name="AutoShape 12"/>
          <p:cNvSpPr>
            <a:spLocks noChangeArrowheads="1"/>
          </p:cNvSpPr>
          <p:nvPr/>
        </p:nvSpPr>
        <p:spPr bwMode="auto">
          <a:xfrm>
            <a:off x="2497138" y="5326063"/>
            <a:ext cx="503237" cy="288925"/>
          </a:xfrm>
          <a:prstGeom prst="rightArrow">
            <a:avLst>
              <a:gd name="adj1" fmla="val 50000"/>
              <a:gd name="adj2" fmla="val 435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7" name="AutoShape 13"/>
          <p:cNvSpPr>
            <a:spLocks noChangeArrowheads="1"/>
          </p:cNvSpPr>
          <p:nvPr/>
        </p:nvSpPr>
        <p:spPr bwMode="auto">
          <a:xfrm>
            <a:off x="3619500" y="4352925"/>
            <a:ext cx="287338" cy="431800"/>
          </a:xfrm>
          <a:prstGeom prst="upArrow">
            <a:avLst>
              <a:gd name="adj1" fmla="val 50000"/>
              <a:gd name="adj2" fmla="val 375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158" name="AutoShape 14"/>
          <p:cNvSpPr>
            <a:spLocks noChangeArrowheads="1"/>
          </p:cNvSpPr>
          <p:nvPr/>
        </p:nvSpPr>
        <p:spPr bwMode="auto">
          <a:xfrm>
            <a:off x="3571875" y="2641600"/>
            <a:ext cx="287338" cy="360363"/>
          </a:xfrm>
          <a:prstGeom prst="upArrow">
            <a:avLst>
              <a:gd name="adj1" fmla="val 50000"/>
              <a:gd name="adj2" fmla="val 3135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159" name="AutoShape 15"/>
          <p:cNvSpPr>
            <a:spLocks noChangeArrowheads="1"/>
          </p:cNvSpPr>
          <p:nvPr/>
        </p:nvSpPr>
        <p:spPr bwMode="auto">
          <a:xfrm>
            <a:off x="4594225" y="1878013"/>
            <a:ext cx="576263" cy="288925"/>
          </a:xfrm>
          <a:prstGeom prst="rightArrow">
            <a:avLst>
              <a:gd name="adj1" fmla="val 50000"/>
              <a:gd name="adj2" fmla="val 4986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0" name="AutoShape 16"/>
          <p:cNvSpPr>
            <a:spLocks noChangeArrowheads="1"/>
          </p:cNvSpPr>
          <p:nvPr/>
        </p:nvSpPr>
        <p:spPr bwMode="auto">
          <a:xfrm>
            <a:off x="5797550" y="2662238"/>
            <a:ext cx="287338" cy="360362"/>
          </a:xfrm>
          <a:prstGeom prst="downArrow">
            <a:avLst>
              <a:gd name="adj1" fmla="val 50000"/>
              <a:gd name="adj2" fmla="val 3135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161" name="AutoShape 17"/>
          <p:cNvSpPr>
            <a:spLocks noChangeArrowheads="1"/>
          </p:cNvSpPr>
          <p:nvPr/>
        </p:nvSpPr>
        <p:spPr bwMode="auto">
          <a:xfrm>
            <a:off x="2919413" y="1285875"/>
            <a:ext cx="1582737" cy="1366838"/>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Annealing</a:t>
            </a:r>
          </a:p>
          <a:p>
            <a:pPr algn="ctr" eaLnBrk="0" hangingPunct="0"/>
            <a:r>
              <a:rPr lang="zh-CN" altLang="en-US" sz="2000" b="1">
                <a:solidFill>
                  <a:schemeClr val="bg1"/>
                </a:solidFill>
                <a:ea typeface="楷体_GB2312" pitchFamily="49" charset="-122"/>
              </a:rPr>
              <a:t>电镀退火</a:t>
            </a:r>
          </a:p>
        </p:txBody>
      </p:sp>
      <p:sp>
        <p:nvSpPr>
          <p:cNvPr id="6162" name="Text Box 18"/>
          <p:cNvSpPr txBox="1">
            <a:spLocks noChangeArrowheads="1"/>
          </p:cNvSpPr>
          <p:nvPr/>
        </p:nvSpPr>
        <p:spPr bwMode="auto">
          <a:xfrm>
            <a:off x="4932363" y="4437063"/>
            <a:ext cx="3779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rPr>
              <a:t>Note</a:t>
            </a:r>
            <a:r>
              <a:rPr lang="zh-CN" altLang="en-US" b="1">
                <a:solidFill>
                  <a:schemeClr val="tx2"/>
                </a:solidFill>
              </a:rPr>
              <a:t>： </a:t>
            </a:r>
            <a:r>
              <a:rPr lang="en-US" altLang="zh-CN" b="1">
                <a:solidFill>
                  <a:schemeClr val="tx2"/>
                </a:solidFill>
              </a:rPr>
              <a:t>Just For TSSOP/SOIC/QFP package</a:t>
            </a:r>
          </a:p>
        </p:txBody>
      </p:sp>
    </p:spTree>
    <p:extLst>
      <p:ext uri="{BB962C8B-B14F-4D97-AF65-F5344CB8AC3E}">
        <p14:creationId xmlns:p14="http://schemas.microsoft.com/office/powerpoint/2010/main" val="20169503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sz="4000">
                <a:ea typeface="楷体_GB2312" pitchFamily="49" charset="-122"/>
              </a:rPr>
              <a:t>EOL– Molding</a:t>
            </a:r>
            <a:r>
              <a:rPr lang="zh-CN" altLang="en-US" sz="4000">
                <a:ea typeface="楷体_GB2312" pitchFamily="49" charset="-122"/>
              </a:rPr>
              <a:t>（注塑）</a:t>
            </a:r>
          </a:p>
        </p:txBody>
      </p:sp>
      <p:sp>
        <p:nvSpPr>
          <p:cNvPr id="7171" name="Text Box 3"/>
          <p:cNvSpPr txBox="1">
            <a:spLocks noChangeArrowheads="1"/>
          </p:cNvSpPr>
          <p:nvPr/>
        </p:nvSpPr>
        <p:spPr bwMode="auto">
          <a:xfrm>
            <a:off x="684213" y="4797425"/>
            <a:ext cx="51847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 typeface="宋体" pitchFamily="2" charset="-122"/>
              <a:buChar char="※"/>
            </a:pPr>
            <a:r>
              <a:rPr lang="zh-CN" altLang="en-US" sz="2000" b="1">
                <a:solidFill>
                  <a:schemeClr val="tx2"/>
                </a:solidFill>
                <a:ea typeface="楷体_GB2312" pitchFamily="49" charset="-122"/>
              </a:rPr>
              <a:t>为了防止外部环境的冲击，利用</a:t>
            </a:r>
            <a:r>
              <a:rPr lang="en-US" altLang="zh-CN" sz="2000" b="1">
                <a:solidFill>
                  <a:schemeClr val="tx2"/>
                </a:solidFill>
                <a:ea typeface="楷体_GB2312" pitchFamily="49" charset="-122"/>
              </a:rPr>
              <a:t>EMC</a:t>
            </a:r>
            <a:br>
              <a:rPr lang="en-US" altLang="zh-CN" sz="2000" b="1">
                <a:solidFill>
                  <a:schemeClr val="tx2"/>
                </a:solidFill>
                <a:ea typeface="楷体_GB2312" pitchFamily="49" charset="-122"/>
              </a:rPr>
            </a:br>
            <a:r>
              <a:rPr lang="en-US" altLang="zh-CN" sz="2000" b="1">
                <a:solidFill>
                  <a:schemeClr val="tx2"/>
                </a:solidFill>
                <a:ea typeface="楷体_GB2312" pitchFamily="49" charset="-122"/>
              </a:rPr>
              <a:t>    </a:t>
            </a:r>
            <a:r>
              <a:rPr lang="zh-CN" altLang="en-US" sz="2000" b="1">
                <a:solidFill>
                  <a:schemeClr val="tx2"/>
                </a:solidFill>
                <a:ea typeface="楷体_GB2312" pitchFamily="49" charset="-122"/>
              </a:rPr>
              <a:t>把</a:t>
            </a:r>
            <a:r>
              <a:rPr lang="en-US" altLang="zh-CN" sz="2000" b="1">
                <a:solidFill>
                  <a:schemeClr val="tx2"/>
                </a:solidFill>
                <a:ea typeface="楷体_GB2312" pitchFamily="49" charset="-122"/>
              </a:rPr>
              <a:t>Wire Bonding</a:t>
            </a:r>
            <a:r>
              <a:rPr lang="zh-CN" altLang="en-US" sz="2000" b="1">
                <a:solidFill>
                  <a:schemeClr val="tx2"/>
                </a:solidFill>
                <a:ea typeface="楷体_GB2312" pitchFamily="49" charset="-122"/>
              </a:rPr>
              <a:t>完成后的产品封装起</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来的过程，并需要加热硬化。</a:t>
            </a:r>
          </a:p>
        </p:txBody>
      </p:sp>
      <p:pic>
        <p:nvPicPr>
          <p:cNvPr id="7172" name="Picture 4" descr="Moldin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405765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341438"/>
            <a:ext cx="3419475" cy="4638675"/>
          </a:xfrm>
          <a:prstGeom prst="rect">
            <a:avLst/>
          </a:prstGeom>
          <a:noFill/>
          <a:extLst>
            <a:ext uri="{909E8E84-426E-40DD-AFC4-6F175D3DCCD1}">
              <a14:hiddenFill xmlns:a14="http://schemas.microsoft.com/office/drawing/2010/main">
                <a:solidFill>
                  <a:srgbClr val="FFFFFF"/>
                </a:solidFill>
              </a14:hiddenFill>
            </a:ext>
          </a:extLst>
        </p:spPr>
      </p:pic>
      <p:sp>
        <p:nvSpPr>
          <p:cNvPr id="7174" name="Rectangle 6"/>
          <p:cNvSpPr>
            <a:spLocks noChangeArrowheads="1"/>
          </p:cNvSpPr>
          <p:nvPr/>
        </p:nvSpPr>
        <p:spPr bwMode="auto">
          <a:xfrm>
            <a:off x="6443663" y="1341438"/>
            <a:ext cx="1871662" cy="358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tx2"/>
                </a:solidFill>
              </a:rPr>
              <a:t>Before Molding</a:t>
            </a:r>
          </a:p>
        </p:txBody>
      </p:sp>
      <p:sp>
        <p:nvSpPr>
          <p:cNvPr id="7175" name="Rectangle 7"/>
          <p:cNvSpPr>
            <a:spLocks noChangeArrowheads="1"/>
          </p:cNvSpPr>
          <p:nvPr/>
        </p:nvSpPr>
        <p:spPr bwMode="auto">
          <a:xfrm>
            <a:off x="6443663" y="2636838"/>
            <a:ext cx="1871662" cy="358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tx2"/>
                </a:solidFill>
              </a:rPr>
              <a:t>After Molding</a:t>
            </a:r>
          </a:p>
        </p:txBody>
      </p:sp>
    </p:spTree>
    <p:extLst>
      <p:ext uri="{BB962C8B-B14F-4D97-AF65-F5344CB8AC3E}">
        <p14:creationId xmlns:p14="http://schemas.microsoft.com/office/powerpoint/2010/main" val="4190774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sz="4000">
                <a:ea typeface="楷体_GB2312" pitchFamily="49" charset="-122"/>
              </a:rPr>
              <a:t>EOL– Molding</a:t>
            </a:r>
            <a:r>
              <a:rPr lang="zh-CN" altLang="en-US" sz="4000">
                <a:ea typeface="楷体_GB2312" pitchFamily="49" charset="-122"/>
              </a:rPr>
              <a:t>（注塑）</a:t>
            </a:r>
          </a:p>
        </p:txBody>
      </p:sp>
      <p:pic>
        <p:nvPicPr>
          <p:cNvPr id="8195" name="Picture 3" descr="too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76475"/>
            <a:ext cx="25908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oo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3198812" cy="2332037"/>
          </a:xfrm>
          <a:prstGeom prst="rect">
            <a:avLst/>
          </a:prstGeom>
          <a:noFill/>
          <a:extLst>
            <a:ext uri="{909E8E84-426E-40DD-AFC4-6F175D3DCCD1}">
              <a14:hiddenFill xmlns:a14="http://schemas.microsoft.com/office/drawing/2010/main">
                <a:solidFill>
                  <a:srgbClr val="FFFFFF"/>
                </a:solidFill>
              </a14:hiddenFill>
            </a:ext>
          </a:extLst>
        </p:spPr>
      </p:pic>
      <p:sp>
        <p:nvSpPr>
          <p:cNvPr id="8197" name="Line 5"/>
          <p:cNvSpPr>
            <a:spLocks noChangeShapeType="1"/>
          </p:cNvSpPr>
          <p:nvPr/>
        </p:nvSpPr>
        <p:spPr bwMode="auto">
          <a:xfrm>
            <a:off x="3203575" y="2324100"/>
            <a:ext cx="1584325" cy="600075"/>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8" name="Text Box 6"/>
          <p:cNvSpPr txBox="1">
            <a:spLocks noChangeArrowheads="1"/>
          </p:cNvSpPr>
          <p:nvPr/>
        </p:nvSpPr>
        <p:spPr bwMode="auto">
          <a:xfrm>
            <a:off x="6084888" y="1628775"/>
            <a:ext cx="2808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Molding Tool</a:t>
            </a:r>
            <a:r>
              <a:rPr lang="zh-CN" altLang="en-US" sz="2000" b="1">
                <a:solidFill>
                  <a:schemeClr val="tx2"/>
                </a:solidFill>
                <a:ea typeface="楷体_GB2312" pitchFamily="49" charset="-122"/>
              </a:rPr>
              <a:t>（模具）</a:t>
            </a:r>
          </a:p>
        </p:txBody>
      </p:sp>
      <p:sp>
        <p:nvSpPr>
          <p:cNvPr id="8199" name="Text Box 7"/>
          <p:cNvSpPr txBox="1">
            <a:spLocks noChangeArrowheads="1"/>
          </p:cNvSpPr>
          <p:nvPr/>
        </p:nvSpPr>
        <p:spPr bwMode="auto">
          <a:xfrm>
            <a:off x="692150" y="3843338"/>
            <a:ext cx="81280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 typeface="Wingdings" pitchFamily="2" charset="2"/>
              <a:buChar char="Ø"/>
            </a:pPr>
            <a:r>
              <a:rPr lang="en-US" altLang="zh-CN" sz="2000" b="1">
                <a:solidFill>
                  <a:schemeClr val="tx2"/>
                </a:solidFill>
                <a:ea typeface="楷体_GB2312" pitchFamily="49" charset="-122"/>
              </a:rPr>
              <a:t>EMC</a:t>
            </a:r>
            <a:r>
              <a:rPr lang="zh-CN" altLang="en-US" sz="2000" b="1">
                <a:solidFill>
                  <a:schemeClr val="tx2"/>
                </a:solidFill>
                <a:ea typeface="楷体_GB2312" pitchFamily="49" charset="-122"/>
              </a:rPr>
              <a:t>（塑封料）为黑色块状，低温存储，使用前需先回温。其特</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性为：在高温下先处于熔融状态，然后会逐渐硬化，最终成型。</a:t>
            </a:r>
          </a:p>
          <a:p>
            <a:pPr eaLnBrk="0" hangingPunct="0">
              <a:spcBef>
                <a:spcPct val="50000"/>
              </a:spcBef>
              <a:buFont typeface="Wingdings" pitchFamily="2" charset="2"/>
              <a:buChar char="Ø"/>
            </a:pPr>
            <a:r>
              <a:rPr lang="en-US" altLang="zh-CN" sz="2000" b="1">
                <a:solidFill>
                  <a:schemeClr val="tx2"/>
                </a:solidFill>
                <a:ea typeface="楷体_GB2312" pitchFamily="49" charset="-122"/>
              </a:rPr>
              <a:t>Molding</a:t>
            </a:r>
            <a:r>
              <a:rPr lang="zh-CN" altLang="en-US" sz="2000" b="1">
                <a:solidFill>
                  <a:schemeClr val="tx2"/>
                </a:solidFill>
                <a:ea typeface="楷体_GB2312" pitchFamily="49" charset="-122"/>
              </a:rPr>
              <a:t>参数：</a:t>
            </a:r>
          </a:p>
          <a:p>
            <a:pPr eaLnBrk="0" hangingPunct="0">
              <a:spcBef>
                <a:spcPct val="50000"/>
              </a:spcBef>
              <a:buFont typeface="Wingdings" pitchFamily="2" charset="2"/>
              <a:buNone/>
            </a:pP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Molding Temp</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175~185°C</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Clamp Pressure</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3000~4000N</a:t>
            </a:r>
            <a:r>
              <a:rPr lang="zh-CN" altLang="en-US" sz="2000" b="1">
                <a:solidFill>
                  <a:schemeClr val="tx2"/>
                </a:solidFill>
                <a:ea typeface="楷体_GB2312" pitchFamily="49" charset="-122"/>
              </a:rPr>
              <a:t>；  </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Transfer Pressure</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1000~1500Psi</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Transfer Time</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5~15s</a:t>
            </a:r>
            <a:r>
              <a:rPr lang="zh-CN" altLang="en-US" sz="2000" b="1">
                <a:solidFill>
                  <a:schemeClr val="tx2"/>
                </a:solidFill>
                <a:ea typeface="楷体_GB2312" pitchFamily="49" charset="-122"/>
              </a:rPr>
              <a:t>； </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Cure Time</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60~120s</a:t>
            </a:r>
            <a:r>
              <a:rPr lang="zh-CN" altLang="en-US" sz="2000" b="1">
                <a:solidFill>
                  <a:schemeClr val="tx2"/>
                </a:solidFill>
                <a:ea typeface="楷体_GB2312" pitchFamily="49" charset="-122"/>
              </a:rPr>
              <a:t>；</a:t>
            </a:r>
          </a:p>
        </p:txBody>
      </p:sp>
      <p:sp>
        <p:nvSpPr>
          <p:cNvPr id="8200" name="Text Box 8"/>
          <p:cNvSpPr txBox="1">
            <a:spLocks noChangeArrowheads="1"/>
          </p:cNvSpPr>
          <p:nvPr/>
        </p:nvSpPr>
        <p:spPr bwMode="auto">
          <a:xfrm>
            <a:off x="4570413" y="1700213"/>
            <a:ext cx="10810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rgbClr val="FF3300"/>
                </a:solidFill>
              </a:rPr>
              <a:t>Cavity</a:t>
            </a:r>
          </a:p>
        </p:txBody>
      </p:sp>
      <p:sp>
        <p:nvSpPr>
          <p:cNvPr id="8201" name="Line 9"/>
          <p:cNvSpPr>
            <a:spLocks noChangeShapeType="1"/>
          </p:cNvSpPr>
          <p:nvPr/>
        </p:nvSpPr>
        <p:spPr bwMode="auto">
          <a:xfrm>
            <a:off x="5003800" y="2060575"/>
            <a:ext cx="779463" cy="8636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2" name="Text Box 10"/>
          <p:cNvSpPr txBox="1">
            <a:spLocks noChangeArrowheads="1"/>
          </p:cNvSpPr>
          <p:nvPr/>
        </p:nvSpPr>
        <p:spPr bwMode="auto">
          <a:xfrm>
            <a:off x="1116013" y="2349500"/>
            <a:ext cx="1008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rgbClr val="FF3300"/>
                </a:solidFill>
              </a:rPr>
              <a:t>L/F</a:t>
            </a:r>
          </a:p>
        </p:txBody>
      </p:sp>
      <p:sp>
        <p:nvSpPr>
          <p:cNvPr id="8203" name="Text Box 11"/>
          <p:cNvSpPr txBox="1">
            <a:spLocks noChangeArrowheads="1"/>
          </p:cNvSpPr>
          <p:nvPr/>
        </p:nvSpPr>
        <p:spPr bwMode="auto">
          <a:xfrm>
            <a:off x="2627313" y="1700213"/>
            <a:ext cx="1008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rgbClr val="FF3300"/>
                </a:solidFill>
              </a:rPr>
              <a:t>L/F</a:t>
            </a:r>
          </a:p>
        </p:txBody>
      </p:sp>
    </p:spTree>
    <p:extLst>
      <p:ext uri="{BB962C8B-B14F-4D97-AF65-F5344CB8AC3E}">
        <p14:creationId xmlns:p14="http://schemas.microsoft.com/office/powerpoint/2010/main" val="1710779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sz="4000">
                <a:ea typeface="楷体_GB2312" pitchFamily="49" charset="-122"/>
              </a:rPr>
              <a:t>FOL– Back Grinding</a:t>
            </a:r>
            <a:r>
              <a:rPr lang="zh-CN" altLang="en-US" sz="4000">
                <a:ea typeface="楷体_GB2312" pitchFamily="49" charset="-122"/>
              </a:rPr>
              <a:t>背面减薄</a:t>
            </a:r>
          </a:p>
        </p:txBody>
      </p:sp>
      <p:sp>
        <p:nvSpPr>
          <p:cNvPr id="4099" name="AutoShape 3"/>
          <p:cNvSpPr>
            <a:spLocks noChangeArrowheads="1"/>
          </p:cNvSpPr>
          <p:nvPr/>
        </p:nvSpPr>
        <p:spPr bwMode="auto">
          <a:xfrm>
            <a:off x="646113" y="1557338"/>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Taping</a:t>
            </a:r>
          </a:p>
          <a:p>
            <a:pPr algn="ctr" eaLnBrk="0" hangingPunct="0"/>
            <a:r>
              <a:rPr lang="zh-CN" altLang="en-US" sz="2000" b="1">
                <a:solidFill>
                  <a:schemeClr val="bg1"/>
                </a:solidFill>
                <a:ea typeface="楷体_GB2312" pitchFamily="49" charset="-122"/>
              </a:rPr>
              <a:t>粘胶带</a:t>
            </a:r>
          </a:p>
        </p:txBody>
      </p:sp>
      <p:sp>
        <p:nvSpPr>
          <p:cNvPr id="4100" name="AutoShape 4"/>
          <p:cNvSpPr>
            <a:spLocks noChangeArrowheads="1"/>
          </p:cNvSpPr>
          <p:nvPr/>
        </p:nvSpPr>
        <p:spPr bwMode="auto">
          <a:xfrm>
            <a:off x="2630488" y="1557338"/>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Back</a:t>
            </a:r>
          </a:p>
          <a:p>
            <a:pPr algn="ctr" eaLnBrk="0" hangingPunct="0"/>
            <a:r>
              <a:rPr lang="en-US" altLang="zh-CN" sz="2000" b="1">
                <a:solidFill>
                  <a:schemeClr val="bg1"/>
                </a:solidFill>
                <a:ea typeface="楷体_GB2312" pitchFamily="49" charset="-122"/>
              </a:rPr>
              <a:t>Grinding</a:t>
            </a:r>
          </a:p>
          <a:p>
            <a:pPr algn="ctr" eaLnBrk="0" hangingPunct="0"/>
            <a:r>
              <a:rPr lang="zh-CN" altLang="en-US" sz="2000" b="1">
                <a:solidFill>
                  <a:schemeClr val="bg1"/>
                </a:solidFill>
                <a:ea typeface="楷体_GB2312" pitchFamily="49" charset="-122"/>
              </a:rPr>
              <a:t>磨片</a:t>
            </a:r>
          </a:p>
        </p:txBody>
      </p:sp>
      <p:sp>
        <p:nvSpPr>
          <p:cNvPr id="4101" name="AutoShape 5"/>
          <p:cNvSpPr>
            <a:spLocks noChangeArrowheads="1"/>
          </p:cNvSpPr>
          <p:nvPr/>
        </p:nvSpPr>
        <p:spPr bwMode="auto">
          <a:xfrm>
            <a:off x="4645025" y="1557338"/>
            <a:ext cx="1582738"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De-Taping</a:t>
            </a:r>
          </a:p>
          <a:p>
            <a:pPr algn="ctr" eaLnBrk="0" hangingPunct="0"/>
            <a:r>
              <a:rPr lang="zh-CN" altLang="en-US" sz="2000" b="1">
                <a:solidFill>
                  <a:schemeClr val="bg1"/>
                </a:solidFill>
                <a:ea typeface="楷体_GB2312" pitchFamily="49" charset="-122"/>
              </a:rPr>
              <a:t>去胶带</a:t>
            </a:r>
          </a:p>
        </p:txBody>
      </p:sp>
      <p:sp>
        <p:nvSpPr>
          <p:cNvPr id="4102" name="AutoShape 6"/>
          <p:cNvSpPr>
            <a:spLocks noChangeArrowheads="1"/>
          </p:cNvSpPr>
          <p:nvPr/>
        </p:nvSpPr>
        <p:spPr bwMode="auto">
          <a:xfrm>
            <a:off x="2197100" y="2078038"/>
            <a:ext cx="503238" cy="288925"/>
          </a:xfrm>
          <a:prstGeom prst="rightArrow">
            <a:avLst>
              <a:gd name="adj1" fmla="val 50000"/>
              <a:gd name="adj2" fmla="val 435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AutoShape 7"/>
          <p:cNvSpPr>
            <a:spLocks noChangeArrowheads="1"/>
          </p:cNvSpPr>
          <p:nvPr/>
        </p:nvSpPr>
        <p:spPr bwMode="auto">
          <a:xfrm>
            <a:off x="4192588" y="2087563"/>
            <a:ext cx="503237" cy="288925"/>
          </a:xfrm>
          <a:prstGeom prst="rightArrow">
            <a:avLst>
              <a:gd name="adj1" fmla="val 50000"/>
              <a:gd name="adj2" fmla="val 435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104" name="Picture 8" descr="B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88" y="2970213"/>
            <a:ext cx="7132637" cy="2043112"/>
          </a:xfrm>
          <a:prstGeom prst="rect">
            <a:avLst/>
          </a:prstGeom>
          <a:noFill/>
          <a:extLst>
            <a:ext uri="{909E8E84-426E-40DD-AFC4-6F175D3DCCD1}">
              <a14:hiddenFill xmlns:a14="http://schemas.microsoft.com/office/drawing/2010/main">
                <a:solidFill>
                  <a:srgbClr val="FFFFFF"/>
                </a:solidFill>
              </a14:hiddenFill>
            </a:ext>
          </a:extLst>
        </p:spPr>
      </p:pic>
      <p:sp>
        <p:nvSpPr>
          <p:cNvPr id="4105" name="Text Box 9"/>
          <p:cNvSpPr txBox="1">
            <a:spLocks noChangeArrowheads="1"/>
          </p:cNvSpPr>
          <p:nvPr/>
        </p:nvSpPr>
        <p:spPr bwMode="auto">
          <a:xfrm>
            <a:off x="827088" y="4941888"/>
            <a:ext cx="6913562"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 typeface="Wingdings" pitchFamily="2" charset="2"/>
              <a:buChar char="Ø"/>
            </a:pPr>
            <a:r>
              <a:rPr lang="zh-CN" altLang="en-US" sz="2000" b="1">
                <a:solidFill>
                  <a:schemeClr val="tx2"/>
                </a:solidFill>
                <a:ea typeface="楷体_GB2312" pitchFamily="49" charset="-122"/>
              </a:rPr>
              <a:t>将从晶圆厂出来的</a:t>
            </a:r>
            <a:r>
              <a:rPr lang="en-US" altLang="zh-CN" sz="2000" b="1">
                <a:solidFill>
                  <a:schemeClr val="tx2"/>
                </a:solidFill>
                <a:ea typeface="楷体_GB2312" pitchFamily="49" charset="-122"/>
              </a:rPr>
              <a:t>Wafer</a:t>
            </a:r>
            <a:r>
              <a:rPr lang="zh-CN" altLang="en-US" sz="2000" b="1">
                <a:solidFill>
                  <a:schemeClr val="tx2"/>
                </a:solidFill>
                <a:ea typeface="楷体_GB2312" pitchFamily="49" charset="-122"/>
              </a:rPr>
              <a:t>进行背面研磨，来减薄晶圆达到 </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封装需要的厚度（</a:t>
            </a:r>
            <a:r>
              <a:rPr lang="en-US" altLang="zh-CN" sz="2000" b="1">
                <a:solidFill>
                  <a:schemeClr val="tx2"/>
                </a:solidFill>
                <a:ea typeface="楷体_GB2312" pitchFamily="49" charset="-122"/>
              </a:rPr>
              <a:t>8mils~10mils</a:t>
            </a:r>
            <a:r>
              <a:rPr lang="zh-CN" altLang="en-US" sz="2000" b="1">
                <a:solidFill>
                  <a:schemeClr val="tx2"/>
                </a:solidFill>
                <a:ea typeface="楷体_GB2312" pitchFamily="49" charset="-122"/>
              </a:rPr>
              <a:t>）；</a:t>
            </a:r>
          </a:p>
          <a:p>
            <a:pPr eaLnBrk="0" hangingPunct="0">
              <a:spcBef>
                <a:spcPct val="50000"/>
              </a:spcBef>
              <a:buFont typeface="Wingdings" pitchFamily="2" charset="2"/>
              <a:buChar char="Ø"/>
            </a:pPr>
            <a:r>
              <a:rPr lang="zh-CN" altLang="en-US" sz="2000" b="1">
                <a:solidFill>
                  <a:schemeClr val="tx2"/>
                </a:solidFill>
                <a:ea typeface="楷体_GB2312" pitchFamily="49" charset="-122"/>
              </a:rPr>
              <a:t>磨片时，需要在正面（</a:t>
            </a:r>
            <a:r>
              <a:rPr lang="en-US" altLang="zh-CN" sz="2000" b="1">
                <a:solidFill>
                  <a:schemeClr val="tx2"/>
                </a:solidFill>
                <a:ea typeface="楷体_GB2312" pitchFamily="49" charset="-122"/>
              </a:rPr>
              <a:t>Active Area</a:t>
            </a:r>
            <a:r>
              <a:rPr lang="zh-CN" altLang="en-US" sz="2000" b="1">
                <a:solidFill>
                  <a:schemeClr val="tx2"/>
                </a:solidFill>
                <a:ea typeface="楷体_GB2312" pitchFamily="49" charset="-122"/>
              </a:rPr>
              <a:t>）贴胶带保护电路区域  </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同时研磨背面。研磨之后，去除胶带，测量厚度；</a:t>
            </a:r>
          </a:p>
          <a:p>
            <a:pPr eaLnBrk="0" hangingPunct="0">
              <a:spcBef>
                <a:spcPct val="50000"/>
              </a:spcBef>
            </a:pPr>
            <a:endParaRPr lang="en-US" altLang="zh-CN">
              <a:latin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sz="4000">
                <a:ea typeface="楷体_GB2312" pitchFamily="49" charset="-122"/>
              </a:rPr>
              <a:t>EOL– Molding</a:t>
            </a:r>
            <a:r>
              <a:rPr lang="zh-CN" altLang="en-US" sz="4000">
                <a:ea typeface="楷体_GB2312" pitchFamily="49" charset="-122"/>
              </a:rPr>
              <a:t>（注塑）</a:t>
            </a:r>
          </a:p>
        </p:txBody>
      </p:sp>
      <p:sp>
        <p:nvSpPr>
          <p:cNvPr id="9219" name="Text Box 3"/>
          <p:cNvSpPr txBox="1">
            <a:spLocks noChangeArrowheads="1"/>
          </p:cNvSpPr>
          <p:nvPr/>
        </p:nvSpPr>
        <p:spPr bwMode="auto">
          <a:xfrm>
            <a:off x="539750" y="1412875"/>
            <a:ext cx="2303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rPr>
              <a:t>Molding Cycle</a:t>
            </a:r>
          </a:p>
        </p:txBody>
      </p:sp>
      <p:pic>
        <p:nvPicPr>
          <p:cNvPr id="9220" name="Picture 4" descr="M-0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1989138"/>
            <a:ext cx="2159000" cy="269875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m-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976438"/>
            <a:ext cx="2159000" cy="26987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M-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1976438"/>
            <a:ext cx="2159000" cy="2698750"/>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M-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7225" y="1958975"/>
            <a:ext cx="2159000" cy="2698750"/>
          </a:xfrm>
          <a:prstGeom prst="rect">
            <a:avLst/>
          </a:prstGeom>
          <a:noFill/>
          <a:extLst>
            <a:ext uri="{909E8E84-426E-40DD-AFC4-6F175D3DCCD1}">
              <a14:hiddenFill xmlns:a14="http://schemas.microsoft.com/office/drawing/2010/main">
                <a:solidFill>
                  <a:srgbClr val="FFFFFF"/>
                </a:solidFill>
              </a14:hiddenFill>
            </a:ext>
          </a:extLst>
        </p:spPr>
      </p:pic>
      <p:sp>
        <p:nvSpPr>
          <p:cNvPr id="9224" name="Text Box 8"/>
          <p:cNvSpPr txBox="1">
            <a:spLocks noChangeArrowheads="1"/>
          </p:cNvSpPr>
          <p:nvPr/>
        </p:nvSpPr>
        <p:spPr bwMode="auto">
          <a:xfrm>
            <a:off x="179388" y="4724400"/>
            <a:ext cx="2233612"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ea typeface="楷体_GB2312" pitchFamily="49" charset="-122"/>
              </a:rPr>
              <a:t>-L/F</a:t>
            </a:r>
            <a:r>
              <a:rPr lang="zh-CN" altLang="en-US" b="1">
                <a:solidFill>
                  <a:schemeClr val="tx2"/>
                </a:solidFill>
                <a:ea typeface="楷体_GB2312" pitchFamily="49" charset="-122"/>
              </a:rPr>
              <a:t>置于模具中，每个</a:t>
            </a:r>
            <a:r>
              <a:rPr lang="en-US" altLang="zh-CN" b="1">
                <a:solidFill>
                  <a:schemeClr val="tx2"/>
                </a:solidFill>
                <a:ea typeface="楷体_GB2312" pitchFamily="49" charset="-122"/>
              </a:rPr>
              <a:t>Die</a:t>
            </a:r>
            <a:r>
              <a:rPr lang="zh-CN" altLang="en-US" b="1">
                <a:solidFill>
                  <a:schemeClr val="tx2"/>
                </a:solidFill>
                <a:ea typeface="楷体_GB2312" pitchFamily="49" charset="-122"/>
              </a:rPr>
              <a:t>位于</a:t>
            </a:r>
            <a:r>
              <a:rPr lang="en-US" altLang="zh-CN" b="1">
                <a:solidFill>
                  <a:schemeClr val="tx2"/>
                </a:solidFill>
                <a:ea typeface="楷体_GB2312" pitchFamily="49" charset="-122"/>
              </a:rPr>
              <a:t>Cavity</a:t>
            </a:r>
            <a:r>
              <a:rPr lang="zh-CN" altLang="en-US" b="1">
                <a:solidFill>
                  <a:schemeClr val="tx2"/>
                </a:solidFill>
                <a:ea typeface="楷体_GB2312" pitchFamily="49" charset="-122"/>
              </a:rPr>
              <a:t>中，模具合模。</a:t>
            </a:r>
          </a:p>
          <a:p>
            <a:pPr eaLnBrk="0" hangingPunct="0">
              <a:spcBef>
                <a:spcPct val="50000"/>
              </a:spcBef>
            </a:pPr>
            <a:r>
              <a:rPr lang="en-US" altLang="zh-CN" b="1">
                <a:solidFill>
                  <a:schemeClr val="tx2"/>
                </a:solidFill>
                <a:ea typeface="楷体_GB2312" pitchFamily="49" charset="-122"/>
              </a:rPr>
              <a:t>-</a:t>
            </a:r>
            <a:r>
              <a:rPr lang="zh-CN" altLang="en-US" b="1">
                <a:solidFill>
                  <a:schemeClr val="tx2"/>
                </a:solidFill>
                <a:ea typeface="楷体_GB2312" pitchFamily="49" charset="-122"/>
              </a:rPr>
              <a:t>块状</a:t>
            </a:r>
            <a:r>
              <a:rPr lang="en-US" altLang="zh-CN" b="1">
                <a:solidFill>
                  <a:schemeClr val="tx2"/>
                </a:solidFill>
                <a:ea typeface="楷体_GB2312" pitchFamily="49" charset="-122"/>
              </a:rPr>
              <a:t>EMC</a:t>
            </a:r>
            <a:r>
              <a:rPr lang="zh-CN" altLang="en-US" b="1">
                <a:solidFill>
                  <a:schemeClr val="tx2"/>
                </a:solidFill>
                <a:ea typeface="楷体_GB2312" pitchFamily="49" charset="-122"/>
              </a:rPr>
              <a:t>放入模具孔中</a:t>
            </a:r>
          </a:p>
        </p:txBody>
      </p:sp>
      <p:sp>
        <p:nvSpPr>
          <p:cNvPr id="9225" name="Text Box 9"/>
          <p:cNvSpPr txBox="1">
            <a:spLocks noChangeArrowheads="1"/>
          </p:cNvSpPr>
          <p:nvPr/>
        </p:nvSpPr>
        <p:spPr bwMode="auto">
          <a:xfrm>
            <a:off x="2482850" y="4740275"/>
            <a:ext cx="2233613"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ea typeface="楷体_GB2312" pitchFamily="49" charset="-122"/>
              </a:rPr>
              <a:t>-</a:t>
            </a:r>
            <a:r>
              <a:rPr lang="zh-CN" altLang="en-US" b="1">
                <a:solidFill>
                  <a:schemeClr val="tx2"/>
                </a:solidFill>
                <a:ea typeface="楷体_GB2312" pitchFamily="49" charset="-122"/>
              </a:rPr>
              <a:t>高温下，</a:t>
            </a:r>
            <a:r>
              <a:rPr lang="en-US" altLang="zh-CN" b="1">
                <a:solidFill>
                  <a:schemeClr val="tx2"/>
                </a:solidFill>
                <a:ea typeface="楷体_GB2312" pitchFamily="49" charset="-122"/>
              </a:rPr>
              <a:t>EMC</a:t>
            </a:r>
            <a:r>
              <a:rPr lang="zh-CN" altLang="en-US" b="1">
                <a:solidFill>
                  <a:schemeClr val="tx2"/>
                </a:solidFill>
                <a:ea typeface="楷体_GB2312" pitchFamily="49" charset="-122"/>
              </a:rPr>
              <a:t>开始熔化，顺着轨道流向</a:t>
            </a:r>
            <a:r>
              <a:rPr lang="en-US" altLang="zh-CN" b="1">
                <a:solidFill>
                  <a:schemeClr val="tx2"/>
                </a:solidFill>
                <a:ea typeface="楷体_GB2312" pitchFamily="49" charset="-122"/>
              </a:rPr>
              <a:t>Cavity</a:t>
            </a:r>
            <a:r>
              <a:rPr lang="zh-CN" altLang="en-US" b="1">
                <a:solidFill>
                  <a:schemeClr val="tx2"/>
                </a:solidFill>
                <a:ea typeface="楷体_GB2312" pitchFamily="49" charset="-122"/>
              </a:rPr>
              <a:t>中</a:t>
            </a:r>
          </a:p>
        </p:txBody>
      </p:sp>
      <p:sp>
        <p:nvSpPr>
          <p:cNvPr id="9226" name="Text Box 10"/>
          <p:cNvSpPr txBox="1">
            <a:spLocks noChangeArrowheads="1"/>
          </p:cNvSpPr>
          <p:nvPr/>
        </p:nvSpPr>
        <p:spPr bwMode="auto">
          <a:xfrm>
            <a:off x="4714875" y="4724400"/>
            <a:ext cx="22336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ea typeface="楷体_GB2312" pitchFamily="49" charset="-122"/>
              </a:rPr>
              <a:t>-</a:t>
            </a:r>
            <a:r>
              <a:rPr lang="zh-CN" altLang="en-US" b="1">
                <a:solidFill>
                  <a:schemeClr val="tx2"/>
                </a:solidFill>
                <a:ea typeface="楷体_GB2312" pitchFamily="49" charset="-122"/>
              </a:rPr>
              <a:t>从底部开始，逐渐覆盖芯片</a:t>
            </a:r>
          </a:p>
        </p:txBody>
      </p:sp>
      <p:sp>
        <p:nvSpPr>
          <p:cNvPr id="9227" name="Text Box 11"/>
          <p:cNvSpPr txBox="1">
            <a:spLocks noChangeArrowheads="1"/>
          </p:cNvSpPr>
          <p:nvPr/>
        </p:nvSpPr>
        <p:spPr bwMode="auto">
          <a:xfrm>
            <a:off x="7018338" y="4724400"/>
            <a:ext cx="2233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ea typeface="楷体_GB2312" pitchFamily="49" charset="-122"/>
              </a:rPr>
              <a:t>-</a:t>
            </a:r>
            <a:r>
              <a:rPr lang="zh-CN" altLang="en-US" b="1">
                <a:solidFill>
                  <a:schemeClr val="tx2"/>
                </a:solidFill>
                <a:ea typeface="楷体_GB2312" pitchFamily="49" charset="-122"/>
              </a:rPr>
              <a:t>完全覆盖包裹完毕，成型固化</a:t>
            </a:r>
          </a:p>
        </p:txBody>
      </p:sp>
    </p:spTree>
    <p:extLst>
      <p:ext uri="{BB962C8B-B14F-4D97-AF65-F5344CB8AC3E}">
        <p14:creationId xmlns:p14="http://schemas.microsoft.com/office/powerpoint/2010/main" val="34955246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sz="4000">
                <a:ea typeface="楷体_GB2312" pitchFamily="49" charset="-122"/>
              </a:rPr>
              <a:t>EOL– Laser Mark</a:t>
            </a:r>
            <a:r>
              <a:rPr lang="zh-CN" altLang="en-US" sz="4000">
                <a:ea typeface="楷体_GB2312" pitchFamily="49" charset="-122"/>
              </a:rPr>
              <a:t>（激光打字）</a:t>
            </a:r>
          </a:p>
        </p:txBody>
      </p:sp>
      <p:pic>
        <p:nvPicPr>
          <p:cNvPr id="10243" name="Picture 3" descr="L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341438"/>
            <a:ext cx="3819525" cy="34099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L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420938"/>
            <a:ext cx="3286125" cy="1390650"/>
          </a:xfrm>
          <a:prstGeom prst="rect">
            <a:avLst/>
          </a:prstGeom>
          <a:noFill/>
          <a:extLst>
            <a:ext uri="{909E8E84-426E-40DD-AFC4-6F175D3DCCD1}">
              <a14:hiddenFill xmlns:a14="http://schemas.microsoft.com/office/drawing/2010/main">
                <a:solidFill>
                  <a:srgbClr val="FFFFFF"/>
                </a:solidFill>
              </a14:hiddenFill>
            </a:ext>
          </a:extLst>
        </p:spPr>
      </p:pic>
      <p:sp>
        <p:nvSpPr>
          <p:cNvPr id="10245" name="Text Box 5"/>
          <p:cNvSpPr txBox="1">
            <a:spLocks noChangeArrowheads="1"/>
          </p:cNvSpPr>
          <p:nvPr/>
        </p:nvSpPr>
        <p:spPr bwMode="auto">
          <a:xfrm>
            <a:off x="539750" y="4724400"/>
            <a:ext cx="44640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a:solidFill>
                  <a:schemeClr val="tx2"/>
                </a:solidFill>
                <a:ea typeface="楷体_GB2312" pitchFamily="49" charset="-122"/>
              </a:rPr>
              <a:t>在产品（</a:t>
            </a:r>
            <a:r>
              <a:rPr lang="en-US" altLang="zh-CN" sz="2000" b="1">
                <a:solidFill>
                  <a:schemeClr val="tx2"/>
                </a:solidFill>
                <a:ea typeface="楷体_GB2312" pitchFamily="49" charset="-122"/>
              </a:rPr>
              <a:t>Package</a:t>
            </a:r>
            <a:r>
              <a:rPr lang="zh-CN" altLang="en-US" sz="2000" b="1">
                <a:solidFill>
                  <a:schemeClr val="tx2"/>
                </a:solidFill>
                <a:ea typeface="楷体_GB2312" pitchFamily="49" charset="-122"/>
              </a:rPr>
              <a:t>）的正面或者背面激光刻字。内容有：产品名称，生产日期，生产批次等；</a:t>
            </a:r>
          </a:p>
        </p:txBody>
      </p:sp>
      <p:sp>
        <p:nvSpPr>
          <p:cNvPr id="10246" name="Text Box 6"/>
          <p:cNvSpPr txBox="1">
            <a:spLocks noChangeArrowheads="1"/>
          </p:cNvSpPr>
          <p:nvPr/>
        </p:nvSpPr>
        <p:spPr bwMode="auto">
          <a:xfrm>
            <a:off x="4500563" y="1989138"/>
            <a:ext cx="935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rPr>
              <a:t>Before</a:t>
            </a:r>
          </a:p>
        </p:txBody>
      </p:sp>
      <p:sp>
        <p:nvSpPr>
          <p:cNvPr id="10247" name="Text Box 7"/>
          <p:cNvSpPr txBox="1">
            <a:spLocks noChangeArrowheads="1"/>
          </p:cNvSpPr>
          <p:nvPr/>
        </p:nvSpPr>
        <p:spPr bwMode="auto">
          <a:xfrm>
            <a:off x="6300788" y="1989138"/>
            <a:ext cx="935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b="1">
                <a:solidFill>
                  <a:schemeClr val="tx2"/>
                </a:solidFill>
              </a:rPr>
              <a:t>After</a:t>
            </a:r>
          </a:p>
        </p:txBody>
      </p:sp>
    </p:spTree>
    <p:extLst>
      <p:ext uri="{BB962C8B-B14F-4D97-AF65-F5344CB8AC3E}">
        <p14:creationId xmlns:p14="http://schemas.microsoft.com/office/powerpoint/2010/main" val="35144461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sz="4000">
                <a:ea typeface="楷体_GB2312" pitchFamily="49" charset="-122"/>
              </a:rPr>
              <a:t>EOL– Post Mold Cure</a:t>
            </a:r>
            <a:r>
              <a:rPr lang="zh-CN" altLang="en-US" sz="4000">
                <a:ea typeface="楷体_GB2312" pitchFamily="49" charset="-122"/>
              </a:rPr>
              <a:t>（模后固化）</a:t>
            </a:r>
          </a:p>
        </p:txBody>
      </p:sp>
      <p:pic>
        <p:nvPicPr>
          <p:cNvPr id="11267" name="Picture 3" descr="PM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268413"/>
            <a:ext cx="3562350" cy="36385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M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1235075"/>
            <a:ext cx="4162425" cy="3190875"/>
          </a:xfrm>
          <a:prstGeom prst="rect">
            <a:avLst/>
          </a:prstGeom>
          <a:noFill/>
          <a:extLst>
            <a:ext uri="{909E8E84-426E-40DD-AFC4-6F175D3DCCD1}">
              <a14:hiddenFill xmlns:a14="http://schemas.microsoft.com/office/drawing/2010/main">
                <a:solidFill>
                  <a:srgbClr val="FFFFFF"/>
                </a:solidFill>
              </a14:hiddenFill>
            </a:ext>
          </a:extLst>
        </p:spPr>
      </p:pic>
      <p:sp>
        <p:nvSpPr>
          <p:cNvPr id="11269" name="Text Box 5"/>
          <p:cNvSpPr txBox="1">
            <a:spLocks noChangeArrowheads="1"/>
          </p:cNvSpPr>
          <p:nvPr/>
        </p:nvSpPr>
        <p:spPr bwMode="auto">
          <a:xfrm>
            <a:off x="541338" y="5103813"/>
            <a:ext cx="7775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a:solidFill>
                  <a:schemeClr val="tx2"/>
                </a:solidFill>
                <a:ea typeface="楷体_GB2312" pitchFamily="49" charset="-122"/>
              </a:rPr>
              <a:t>用于</a:t>
            </a:r>
            <a:r>
              <a:rPr lang="en-US" altLang="zh-CN" sz="2000" b="1">
                <a:solidFill>
                  <a:schemeClr val="tx2"/>
                </a:solidFill>
                <a:ea typeface="楷体_GB2312" pitchFamily="49" charset="-122"/>
              </a:rPr>
              <a:t>Molding</a:t>
            </a:r>
            <a:r>
              <a:rPr lang="zh-CN" altLang="en-US" sz="2000" b="1">
                <a:solidFill>
                  <a:schemeClr val="tx2"/>
                </a:solidFill>
                <a:ea typeface="楷体_GB2312" pitchFamily="49" charset="-122"/>
              </a:rPr>
              <a:t>后塑封料的固化，保护</a:t>
            </a:r>
            <a:r>
              <a:rPr lang="en-US" altLang="zh-CN" sz="2000" b="1">
                <a:solidFill>
                  <a:schemeClr val="tx2"/>
                </a:solidFill>
                <a:ea typeface="楷体_GB2312" pitchFamily="49" charset="-122"/>
              </a:rPr>
              <a:t>IC</a:t>
            </a:r>
            <a:r>
              <a:rPr lang="zh-CN" altLang="en-US" sz="2000" b="1">
                <a:solidFill>
                  <a:schemeClr val="tx2"/>
                </a:solidFill>
                <a:ea typeface="楷体_GB2312" pitchFamily="49" charset="-122"/>
              </a:rPr>
              <a:t>内部结构，消除内部应力。</a:t>
            </a:r>
            <a:br>
              <a:rPr lang="zh-CN" altLang="en-US" sz="2000" b="1">
                <a:solidFill>
                  <a:schemeClr val="tx2"/>
                </a:solidFill>
                <a:ea typeface="楷体_GB2312" pitchFamily="49" charset="-122"/>
              </a:rPr>
            </a:br>
            <a:r>
              <a:rPr lang="en-US" altLang="zh-CN" sz="2000" b="1">
                <a:solidFill>
                  <a:schemeClr val="tx2"/>
                </a:solidFill>
                <a:ea typeface="楷体_GB2312" pitchFamily="49" charset="-122"/>
              </a:rPr>
              <a:t>Cure Temp</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175+/-5°C</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Cure Time</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8Hrs</a:t>
            </a:r>
          </a:p>
        </p:txBody>
      </p:sp>
      <p:sp>
        <p:nvSpPr>
          <p:cNvPr id="11270" name="Text Box 6"/>
          <p:cNvSpPr txBox="1">
            <a:spLocks noChangeArrowheads="1"/>
          </p:cNvSpPr>
          <p:nvPr/>
        </p:nvSpPr>
        <p:spPr bwMode="auto">
          <a:xfrm>
            <a:off x="1835150" y="4292600"/>
            <a:ext cx="316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solidFill>
                  <a:schemeClr val="tx2"/>
                </a:solidFill>
              </a:rPr>
              <a:t>ESPEC Oven</a:t>
            </a:r>
          </a:p>
        </p:txBody>
      </p:sp>
      <p:sp>
        <p:nvSpPr>
          <p:cNvPr id="11271" name="Rectangle 7"/>
          <p:cNvSpPr>
            <a:spLocks noChangeArrowheads="1"/>
          </p:cNvSpPr>
          <p:nvPr/>
        </p:nvSpPr>
        <p:spPr bwMode="auto">
          <a:xfrm>
            <a:off x="5846763" y="4495800"/>
            <a:ext cx="576262" cy="2159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t>4hrs</a:t>
            </a:r>
          </a:p>
        </p:txBody>
      </p:sp>
    </p:spTree>
    <p:extLst>
      <p:ext uri="{BB962C8B-B14F-4D97-AF65-F5344CB8AC3E}">
        <p14:creationId xmlns:p14="http://schemas.microsoft.com/office/powerpoint/2010/main" val="42924689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sz="4000">
                <a:ea typeface="楷体_GB2312" pitchFamily="49" charset="-122"/>
              </a:rPr>
              <a:t>EOL– De-flash</a:t>
            </a:r>
            <a:r>
              <a:rPr lang="zh-CN" altLang="en-US" sz="4000">
                <a:ea typeface="楷体_GB2312" pitchFamily="49" charset="-122"/>
              </a:rPr>
              <a:t>（去溢料）</a:t>
            </a:r>
          </a:p>
        </p:txBody>
      </p:sp>
      <p:pic>
        <p:nvPicPr>
          <p:cNvPr id="12291" name="Picture 3" descr="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00213"/>
            <a:ext cx="5600700" cy="3067050"/>
          </a:xfrm>
          <a:prstGeom prst="rect">
            <a:avLst/>
          </a:prstGeom>
          <a:noFill/>
          <a:extLst>
            <a:ext uri="{909E8E84-426E-40DD-AFC4-6F175D3DCCD1}">
              <a14:hiddenFill xmlns:a14="http://schemas.microsoft.com/office/drawing/2010/main">
                <a:solidFill>
                  <a:srgbClr val="FFFFFF"/>
                </a:solidFill>
              </a14:hiddenFill>
            </a:ext>
          </a:extLst>
        </p:spPr>
      </p:pic>
      <p:sp>
        <p:nvSpPr>
          <p:cNvPr id="12292" name="Rectangle 4"/>
          <p:cNvSpPr>
            <a:spLocks noChangeArrowheads="1"/>
          </p:cNvSpPr>
          <p:nvPr/>
        </p:nvSpPr>
        <p:spPr bwMode="auto">
          <a:xfrm>
            <a:off x="900113" y="1341438"/>
            <a:ext cx="2087562" cy="3587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tx2"/>
                </a:solidFill>
              </a:rPr>
              <a:t>Before</a:t>
            </a:r>
          </a:p>
        </p:txBody>
      </p:sp>
      <p:sp>
        <p:nvSpPr>
          <p:cNvPr id="12293" name="Rectangle 5"/>
          <p:cNvSpPr>
            <a:spLocks noChangeArrowheads="1"/>
          </p:cNvSpPr>
          <p:nvPr/>
        </p:nvSpPr>
        <p:spPr bwMode="auto">
          <a:xfrm>
            <a:off x="3997325" y="1341438"/>
            <a:ext cx="2087563" cy="3587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tx2"/>
                </a:solidFill>
              </a:rPr>
              <a:t>After</a:t>
            </a:r>
          </a:p>
        </p:txBody>
      </p:sp>
      <p:sp>
        <p:nvSpPr>
          <p:cNvPr id="12294" name="Text Box 6"/>
          <p:cNvSpPr txBox="1">
            <a:spLocks noChangeArrowheads="1"/>
          </p:cNvSpPr>
          <p:nvPr/>
        </p:nvSpPr>
        <p:spPr bwMode="auto">
          <a:xfrm>
            <a:off x="565150" y="4881563"/>
            <a:ext cx="81835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a:solidFill>
                  <a:schemeClr val="tx2"/>
                </a:solidFill>
                <a:ea typeface="楷体_GB2312" pitchFamily="49" charset="-122"/>
              </a:rPr>
              <a:t>目的：</a:t>
            </a:r>
            <a:r>
              <a:rPr lang="en-US" altLang="zh-CN" sz="2000" b="1">
                <a:solidFill>
                  <a:schemeClr val="tx2"/>
                </a:solidFill>
                <a:ea typeface="楷体_GB2312" pitchFamily="49" charset="-122"/>
              </a:rPr>
              <a:t>De-flash</a:t>
            </a:r>
            <a:r>
              <a:rPr lang="zh-CN" altLang="en-US" sz="2000" b="1">
                <a:solidFill>
                  <a:schemeClr val="tx2"/>
                </a:solidFill>
                <a:ea typeface="楷体_GB2312" pitchFamily="49" charset="-122"/>
              </a:rPr>
              <a:t>的目的在于去除</a:t>
            </a:r>
            <a:r>
              <a:rPr lang="en-US" altLang="zh-CN" sz="2000" b="1">
                <a:solidFill>
                  <a:schemeClr val="tx2"/>
                </a:solidFill>
                <a:ea typeface="楷体_GB2312" pitchFamily="49" charset="-122"/>
              </a:rPr>
              <a:t>Molding</a:t>
            </a:r>
            <a:r>
              <a:rPr lang="zh-CN" altLang="en-US" sz="2000" b="1">
                <a:solidFill>
                  <a:schemeClr val="tx2"/>
                </a:solidFill>
                <a:ea typeface="楷体_GB2312" pitchFamily="49" charset="-122"/>
              </a:rPr>
              <a:t>后在管体周围</a:t>
            </a:r>
            <a:r>
              <a:rPr lang="en-US" altLang="zh-CN" sz="2000" b="1">
                <a:solidFill>
                  <a:schemeClr val="tx2"/>
                </a:solidFill>
                <a:ea typeface="楷体_GB2312" pitchFamily="49" charset="-122"/>
              </a:rPr>
              <a:t>Lead</a:t>
            </a:r>
            <a:r>
              <a:rPr lang="zh-CN" altLang="en-US" sz="2000" b="1">
                <a:solidFill>
                  <a:schemeClr val="tx2"/>
                </a:solidFill>
                <a:ea typeface="楷体_GB2312" pitchFamily="49" charset="-122"/>
              </a:rPr>
              <a:t>之间</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多余的溢料；</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方法：弱酸浸泡，高压水冲洗；</a:t>
            </a:r>
          </a:p>
        </p:txBody>
      </p:sp>
    </p:spTree>
    <p:extLst>
      <p:ext uri="{BB962C8B-B14F-4D97-AF65-F5344CB8AC3E}">
        <p14:creationId xmlns:p14="http://schemas.microsoft.com/office/powerpoint/2010/main" val="23280289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sz="4000">
                <a:ea typeface="楷体_GB2312" pitchFamily="49" charset="-122"/>
              </a:rPr>
              <a:t>EOL– Plating</a:t>
            </a:r>
            <a:r>
              <a:rPr lang="zh-CN" altLang="en-US" sz="4000">
                <a:ea typeface="楷体_GB2312" pitchFamily="49" charset="-122"/>
              </a:rPr>
              <a:t>（电镀）</a:t>
            </a:r>
          </a:p>
        </p:txBody>
      </p:sp>
      <p:pic>
        <p:nvPicPr>
          <p:cNvPr id="13315" name="Picture 3" descr="T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289050"/>
            <a:ext cx="3390900" cy="37242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TP-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188" y="5054600"/>
            <a:ext cx="3590925" cy="1038225"/>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TP-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5013325"/>
            <a:ext cx="3486150" cy="1114425"/>
          </a:xfrm>
          <a:prstGeom prst="rect">
            <a:avLst/>
          </a:prstGeom>
          <a:noFill/>
          <a:extLst>
            <a:ext uri="{909E8E84-426E-40DD-AFC4-6F175D3DCCD1}">
              <a14:hiddenFill xmlns:a14="http://schemas.microsoft.com/office/drawing/2010/main">
                <a:solidFill>
                  <a:srgbClr val="FFFFFF"/>
                </a:solidFill>
              </a14:hiddenFill>
            </a:ext>
          </a:extLst>
        </p:spPr>
      </p:pic>
      <p:sp>
        <p:nvSpPr>
          <p:cNvPr id="13318" name="Rectangle 6"/>
          <p:cNvSpPr>
            <a:spLocks noChangeArrowheads="1"/>
          </p:cNvSpPr>
          <p:nvPr/>
        </p:nvSpPr>
        <p:spPr bwMode="auto">
          <a:xfrm>
            <a:off x="1116013" y="6092825"/>
            <a:ext cx="2016125" cy="431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tx2"/>
                </a:solidFill>
              </a:rPr>
              <a:t>Before Plating</a:t>
            </a:r>
          </a:p>
        </p:txBody>
      </p:sp>
      <p:sp>
        <p:nvSpPr>
          <p:cNvPr id="13319" name="Rectangle 7"/>
          <p:cNvSpPr>
            <a:spLocks noChangeArrowheads="1"/>
          </p:cNvSpPr>
          <p:nvPr/>
        </p:nvSpPr>
        <p:spPr bwMode="auto">
          <a:xfrm>
            <a:off x="5148263" y="6021388"/>
            <a:ext cx="2016125" cy="431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tx2"/>
                </a:solidFill>
              </a:rPr>
              <a:t>After Plating</a:t>
            </a:r>
          </a:p>
        </p:txBody>
      </p:sp>
      <p:sp>
        <p:nvSpPr>
          <p:cNvPr id="13320" name="Text Box 8"/>
          <p:cNvSpPr txBox="1">
            <a:spLocks noChangeArrowheads="1"/>
          </p:cNvSpPr>
          <p:nvPr/>
        </p:nvSpPr>
        <p:spPr bwMode="auto">
          <a:xfrm>
            <a:off x="3203575" y="1341438"/>
            <a:ext cx="58324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 typeface="Wingdings" pitchFamily="2" charset="2"/>
              <a:buChar char="p"/>
            </a:pPr>
            <a:r>
              <a:rPr lang="en-US" altLang="zh-CN" sz="2000" b="1">
                <a:solidFill>
                  <a:schemeClr val="tx2"/>
                </a:solidFill>
                <a:ea typeface="楷体_GB2312" pitchFamily="49" charset="-122"/>
              </a:rPr>
              <a:t> </a:t>
            </a:r>
            <a:r>
              <a:rPr lang="zh-CN" altLang="en-US" sz="2000" b="1">
                <a:solidFill>
                  <a:schemeClr val="tx2"/>
                </a:solidFill>
                <a:ea typeface="楷体_GB2312" pitchFamily="49" charset="-122"/>
              </a:rPr>
              <a:t>利用金属和化学的方法，在</a:t>
            </a:r>
            <a:r>
              <a:rPr lang="en-US" altLang="zh-CN" sz="2000" b="1">
                <a:solidFill>
                  <a:schemeClr val="tx2"/>
                </a:solidFill>
                <a:ea typeface="楷体_GB2312" pitchFamily="49" charset="-122"/>
              </a:rPr>
              <a:t>Leadframe</a:t>
            </a:r>
            <a:r>
              <a:rPr lang="zh-CN" altLang="en-US" sz="2000" b="1">
                <a:solidFill>
                  <a:schemeClr val="tx2"/>
                </a:solidFill>
                <a:ea typeface="楷体_GB2312" pitchFamily="49" charset="-122"/>
              </a:rPr>
              <a:t>的表面</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镀上一层镀层，以防止外界环境的影响（潮湿</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和热）。并且使元器件在</a:t>
            </a:r>
            <a:r>
              <a:rPr lang="en-US" altLang="zh-CN" sz="2000" b="1">
                <a:solidFill>
                  <a:schemeClr val="tx2"/>
                </a:solidFill>
                <a:ea typeface="楷体_GB2312" pitchFamily="49" charset="-122"/>
              </a:rPr>
              <a:t>PCB</a:t>
            </a:r>
            <a:r>
              <a:rPr lang="zh-CN" altLang="en-US" sz="2000" b="1">
                <a:solidFill>
                  <a:schemeClr val="tx2"/>
                </a:solidFill>
                <a:ea typeface="楷体_GB2312" pitchFamily="49" charset="-122"/>
              </a:rPr>
              <a:t>板上容易焊接及</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提高导电性。</a:t>
            </a:r>
          </a:p>
        </p:txBody>
      </p:sp>
      <p:sp>
        <p:nvSpPr>
          <p:cNvPr id="13321" name="Text Box 9"/>
          <p:cNvSpPr txBox="1">
            <a:spLocks noChangeArrowheads="1"/>
          </p:cNvSpPr>
          <p:nvPr/>
        </p:nvSpPr>
        <p:spPr bwMode="auto">
          <a:xfrm>
            <a:off x="3635375" y="2636838"/>
            <a:ext cx="5832475"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 typeface="Wingdings" pitchFamily="2" charset="2"/>
              <a:buChar char="p"/>
            </a:pPr>
            <a:r>
              <a:rPr lang="en-US" altLang="zh-CN" sz="2000" b="1">
                <a:solidFill>
                  <a:schemeClr val="tx2"/>
                </a:solidFill>
                <a:ea typeface="楷体_GB2312" pitchFamily="49" charset="-122"/>
              </a:rPr>
              <a:t> </a:t>
            </a:r>
            <a:r>
              <a:rPr lang="zh-CN" altLang="en-US" sz="2000" b="1">
                <a:solidFill>
                  <a:schemeClr val="tx2"/>
                </a:solidFill>
                <a:ea typeface="楷体_GB2312" pitchFamily="49" charset="-122"/>
              </a:rPr>
              <a:t>电镀一般有两种类型：</a:t>
            </a:r>
          </a:p>
          <a:p>
            <a:pPr eaLnBrk="0" hangingPunct="0">
              <a:spcBef>
                <a:spcPct val="50000"/>
              </a:spcBef>
              <a:buFont typeface="Wingdings" pitchFamily="2" charset="2"/>
              <a:buNone/>
            </a:pP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Pb-Free</a:t>
            </a:r>
            <a:r>
              <a:rPr lang="zh-CN" altLang="en-US" sz="2000" b="1">
                <a:solidFill>
                  <a:schemeClr val="tx2"/>
                </a:solidFill>
                <a:ea typeface="楷体_GB2312" pitchFamily="49" charset="-122"/>
              </a:rPr>
              <a:t>：无铅电镀，采用的是</a:t>
            </a:r>
            <a:r>
              <a:rPr lang="en-US" altLang="zh-CN" sz="2000" b="1">
                <a:solidFill>
                  <a:schemeClr val="tx2"/>
                </a:solidFill>
                <a:ea typeface="楷体_GB2312" pitchFamily="49" charset="-122"/>
              </a:rPr>
              <a:t>&gt;99.95%</a:t>
            </a:r>
            <a:r>
              <a:rPr lang="zh-CN" altLang="en-US" sz="2000" b="1">
                <a:solidFill>
                  <a:schemeClr val="tx2"/>
                </a:solidFill>
                <a:ea typeface="楷体_GB2312" pitchFamily="49" charset="-122"/>
              </a:rPr>
              <a:t>的高纯</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度的锡（</a:t>
            </a:r>
            <a:r>
              <a:rPr lang="en-US" altLang="zh-CN" sz="2000" b="1">
                <a:solidFill>
                  <a:schemeClr val="tx2"/>
                </a:solidFill>
                <a:ea typeface="楷体_GB2312" pitchFamily="49" charset="-122"/>
              </a:rPr>
              <a:t>Tin</a:t>
            </a:r>
            <a:r>
              <a:rPr lang="zh-CN" altLang="en-US" sz="2000" b="1">
                <a:solidFill>
                  <a:schemeClr val="tx2"/>
                </a:solidFill>
                <a:ea typeface="楷体_GB2312" pitchFamily="49" charset="-122"/>
              </a:rPr>
              <a:t>），为目前普遍采用的技术，符合</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Rohs</a:t>
            </a:r>
            <a:r>
              <a:rPr lang="zh-CN" altLang="en-US" sz="2000" b="1">
                <a:solidFill>
                  <a:schemeClr val="tx2"/>
                </a:solidFill>
                <a:ea typeface="楷体_GB2312" pitchFamily="49" charset="-122"/>
              </a:rPr>
              <a:t>的要求；</a:t>
            </a:r>
          </a:p>
          <a:p>
            <a:pPr eaLnBrk="0" hangingPunct="0">
              <a:spcBef>
                <a:spcPct val="50000"/>
              </a:spcBef>
              <a:buFont typeface="Wingdings" pitchFamily="2" charset="2"/>
              <a:buNone/>
            </a:pP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Tin-Lead</a:t>
            </a:r>
            <a:r>
              <a:rPr lang="zh-CN" altLang="en-US" sz="2000" b="1">
                <a:solidFill>
                  <a:schemeClr val="tx2"/>
                </a:solidFill>
                <a:ea typeface="楷体_GB2312" pitchFamily="49" charset="-122"/>
              </a:rPr>
              <a:t>：铅锡合金。</a:t>
            </a:r>
            <a:r>
              <a:rPr lang="en-US" altLang="zh-CN" sz="2000" b="1">
                <a:solidFill>
                  <a:schemeClr val="tx2"/>
                </a:solidFill>
                <a:ea typeface="楷体_GB2312" pitchFamily="49" charset="-122"/>
              </a:rPr>
              <a:t>Tin</a:t>
            </a:r>
            <a:r>
              <a:rPr lang="zh-CN" altLang="en-US" sz="2000" b="1">
                <a:solidFill>
                  <a:schemeClr val="tx2"/>
                </a:solidFill>
                <a:ea typeface="楷体_GB2312" pitchFamily="49" charset="-122"/>
              </a:rPr>
              <a:t>占</a:t>
            </a:r>
            <a:r>
              <a:rPr lang="en-US" altLang="zh-CN" sz="2000" b="1">
                <a:solidFill>
                  <a:schemeClr val="tx2"/>
                </a:solidFill>
                <a:ea typeface="楷体_GB2312" pitchFamily="49" charset="-122"/>
              </a:rPr>
              <a:t>85%</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Lead</a:t>
            </a:r>
            <a:r>
              <a:rPr lang="zh-CN" altLang="en-US" sz="2000" b="1">
                <a:solidFill>
                  <a:schemeClr val="tx2"/>
                </a:solidFill>
                <a:ea typeface="楷体_GB2312" pitchFamily="49" charset="-122"/>
              </a:rPr>
              <a:t>占</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15%</a:t>
            </a:r>
            <a:r>
              <a:rPr lang="zh-CN" altLang="en-US" sz="2000" b="1">
                <a:solidFill>
                  <a:schemeClr val="tx2"/>
                </a:solidFill>
                <a:ea typeface="楷体_GB2312" pitchFamily="49" charset="-122"/>
              </a:rPr>
              <a:t>，由于不符合</a:t>
            </a:r>
            <a:r>
              <a:rPr lang="en-US" altLang="zh-CN" sz="2000" b="1">
                <a:solidFill>
                  <a:schemeClr val="tx2"/>
                </a:solidFill>
                <a:ea typeface="楷体_GB2312" pitchFamily="49" charset="-122"/>
              </a:rPr>
              <a:t>Rohs</a:t>
            </a:r>
            <a:r>
              <a:rPr lang="zh-CN" altLang="en-US" sz="2000" b="1">
                <a:solidFill>
                  <a:schemeClr val="tx2"/>
                </a:solidFill>
                <a:ea typeface="楷体_GB2312" pitchFamily="49" charset="-122"/>
              </a:rPr>
              <a:t>，目前基本被淘汰；</a:t>
            </a:r>
          </a:p>
          <a:p>
            <a:pPr eaLnBrk="0" hangingPunct="0">
              <a:spcBef>
                <a:spcPct val="50000"/>
              </a:spcBef>
              <a:buFont typeface="Wingdings" pitchFamily="2" charset="2"/>
              <a:buNone/>
            </a:pPr>
            <a:endParaRPr lang="en-US" altLang="zh-CN" sz="2000" b="1">
              <a:solidFill>
                <a:schemeClr val="tx2"/>
              </a:solidFill>
              <a:ea typeface="楷体_GB2312" pitchFamily="49" charset="-122"/>
            </a:endParaRPr>
          </a:p>
        </p:txBody>
      </p:sp>
    </p:spTree>
    <p:extLst>
      <p:ext uri="{BB962C8B-B14F-4D97-AF65-F5344CB8AC3E}">
        <p14:creationId xmlns:p14="http://schemas.microsoft.com/office/powerpoint/2010/main" val="1141678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sz="4000">
                <a:ea typeface="楷体_GB2312" pitchFamily="49" charset="-122"/>
              </a:rPr>
              <a:t>EOL– Post Annealing Bake</a:t>
            </a:r>
            <a:r>
              <a:rPr lang="zh-CN" altLang="en-US" sz="4000">
                <a:ea typeface="楷体_GB2312" pitchFamily="49" charset="-122"/>
              </a:rPr>
              <a:t>（电镀退火）</a:t>
            </a:r>
          </a:p>
        </p:txBody>
      </p:sp>
      <p:pic>
        <p:nvPicPr>
          <p:cNvPr id="14339" name="Picture 3" descr="PA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41438"/>
            <a:ext cx="3333750" cy="33051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PAB-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268413"/>
            <a:ext cx="2409825" cy="3571875"/>
          </a:xfrm>
          <a:prstGeom prst="rect">
            <a:avLst/>
          </a:prstGeom>
          <a:noFill/>
          <a:extLst>
            <a:ext uri="{909E8E84-426E-40DD-AFC4-6F175D3DCCD1}">
              <a14:hiddenFill xmlns:a14="http://schemas.microsoft.com/office/drawing/2010/main">
                <a:solidFill>
                  <a:srgbClr val="FFFFFF"/>
                </a:solidFill>
              </a14:hiddenFill>
            </a:ext>
          </a:extLst>
        </p:spPr>
      </p:pic>
      <p:sp>
        <p:nvSpPr>
          <p:cNvPr id="14341" name="Text Box 5"/>
          <p:cNvSpPr txBox="1">
            <a:spLocks noChangeArrowheads="1"/>
          </p:cNvSpPr>
          <p:nvPr/>
        </p:nvSpPr>
        <p:spPr bwMode="auto">
          <a:xfrm>
            <a:off x="684213" y="4941888"/>
            <a:ext cx="74882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a:solidFill>
                  <a:schemeClr val="tx2"/>
                </a:solidFill>
                <a:ea typeface="楷体_GB2312" pitchFamily="49" charset="-122"/>
              </a:rPr>
              <a:t>目的： 让无铅电镀后的产品在高温下烘烤一段时间，目的在于</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消除电镀层潜在的晶须生长（</a:t>
            </a:r>
            <a:r>
              <a:rPr lang="en-US" altLang="zh-CN" sz="2000" b="1">
                <a:solidFill>
                  <a:schemeClr val="tx2"/>
                </a:solidFill>
                <a:ea typeface="楷体_GB2312" pitchFamily="49" charset="-122"/>
              </a:rPr>
              <a:t>Whisker Growth</a:t>
            </a:r>
            <a:r>
              <a:rPr lang="zh-CN" altLang="en-US" sz="2000" b="1">
                <a:solidFill>
                  <a:schemeClr val="tx2"/>
                </a:solidFill>
                <a:ea typeface="楷体_GB2312" pitchFamily="49" charset="-122"/>
              </a:rPr>
              <a:t>）的问题</a:t>
            </a:r>
            <a:r>
              <a:rPr lang="en-US" altLang="zh-CN" sz="2000" b="1">
                <a:solidFill>
                  <a:schemeClr val="tx2"/>
                </a:solidFill>
                <a:ea typeface="楷体_GB2312" pitchFamily="49" charset="-122"/>
              </a:rPr>
              <a:t>;</a:t>
            </a:r>
            <a:br>
              <a:rPr lang="en-US" altLang="zh-CN" sz="2000" b="1">
                <a:solidFill>
                  <a:schemeClr val="tx2"/>
                </a:solidFill>
                <a:ea typeface="楷体_GB2312" pitchFamily="49" charset="-122"/>
              </a:rPr>
            </a:br>
            <a:r>
              <a:rPr lang="zh-CN" altLang="en-US" sz="2000" b="1">
                <a:solidFill>
                  <a:schemeClr val="tx2"/>
                </a:solidFill>
                <a:ea typeface="楷体_GB2312" pitchFamily="49" charset="-122"/>
              </a:rPr>
              <a:t>条件： </a:t>
            </a:r>
            <a:r>
              <a:rPr lang="en-US" altLang="zh-CN" sz="2000" b="1">
                <a:solidFill>
                  <a:schemeClr val="tx2"/>
                </a:solidFill>
                <a:ea typeface="楷体_GB2312" pitchFamily="49" charset="-122"/>
              </a:rPr>
              <a:t>150+/-5C; 2Hrs</a:t>
            </a:r>
            <a:r>
              <a:rPr lang="zh-CN" altLang="en-US" sz="2000" b="1">
                <a:solidFill>
                  <a:schemeClr val="tx2"/>
                </a:solidFill>
                <a:ea typeface="楷体_GB2312" pitchFamily="49" charset="-122"/>
              </a:rPr>
              <a:t>；</a:t>
            </a:r>
          </a:p>
        </p:txBody>
      </p:sp>
      <p:sp>
        <p:nvSpPr>
          <p:cNvPr id="14342" name="Rectangle 6"/>
          <p:cNvSpPr>
            <a:spLocks noChangeArrowheads="1"/>
          </p:cNvSpPr>
          <p:nvPr/>
        </p:nvSpPr>
        <p:spPr bwMode="auto">
          <a:xfrm>
            <a:off x="6443663" y="3571875"/>
            <a:ext cx="792162" cy="5048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b="1">
                <a:solidFill>
                  <a:srgbClr val="FF3300"/>
                </a:solidFill>
                <a:latin typeface="楷体_GB2312" pitchFamily="49" charset="-122"/>
                <a:ea typeface="楷体_GB2312" pitchFamily="49" charset="-122"/>
              </a:rPr>
              <a:t>晶须</a:t>
            </a:r>
          </a:p>
        </p:txBody>
      </p:sp>
      <p:sp>
        <p:nvSpPr>
          <p:cNvPr id="14343" name="Text Box 7"/>
          <p:cNvSpPr txBox="1">
            <a:spLocks noChangeArrowheads="1"/>
          </p:cNvSpPr>
          <p:nvPr/>
        </p:nvSpPr>
        <p:spPr bwMode="auto">
          <a:xfrm>
            <a:off x="6516688" y="1341438"/>
            <a:ext cx="2376487"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a:solidFill>
                  <a:schemeClr val="tx2"/>
                </a:solidFill>
                <a:ea typeface="楷体_GB2312" pitchFamily="49" charset="-122"/>
              </a:rPr>
              <a:t>晶须，又叫</a:t>
            </a:r>
            <a:r>
              <a:rPr lang="en-US" altLang="zh-CN" sz="2000" b="1">
                <a:solidFill>
                  <a:schemeClr val="tx2"/>
                </a:solidFill>
                <a:ea typeface="楷体_GB2312" pitchFamily="49" charset="-122"/>
              </a:rPr>
              <a:t>Whisker</a:t>
            </a:r>
            <a:r>
              <a:rPr lang="zh-CN" altLang="en-US" sz="2000" b="1">
                <a:solidFill>
                  <a:schemeClr val="tx2"/>
                </a:solidFill>
                <a:ea typeface="楷体_GB2312" pitchFamily="49" charset="-122"/>
              </a:rPr>
              <a:t>，是指锡在长时间的潮湿环境和温度变化环境下生长出的一种须状晶体，可能导致产品引脚的短路</a:t>
            </a:r>
            <a:r>
              <a:rPr lang="zh-CN" altLang="en-US" sz="2000">
                <a:ea typeface="楷体_GB2312" pitchFamily="49" charset="-122"/>
              </a:rPr>
              <a:t>。</a:t>
            </a:r>
          </a:p>
        </p:txBody>
      </p:sp>
    </p:spTree>
    <p:extLst>
      <p:ext uri="{BB962C8B-B14F-4D97-AF65-F5344CB8AC3E}">
        <p14:creationId xmlns:p14="http://schemas.microsoft.com/office/powerpoint/2010/main" val="34210243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sz="4000">
                <a:ea typeface="楷体_GB2312" pitchFamily="49" charset="-122"/>
              </a:rPr>
              <a:t>EOL– Trim&amp;Form</a:t>
            </a:r>
            <a:r>
              <a:rPr lang="zh-CN" altLang="en-US" sz="4000">
                <a:ea typeface="楷体_GB2312" pitchFamily="49" charset="-122"/>
              </a:rPr>
              <a:t>（切筋成型）</a:t>
            </a:r>
          </a:p>
        </p:txBody>
      </p:sp>
      <p:pic>
        <p:nvPicPr>
          <p:cNvPr id="15363" name="Picture 3" descr="T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075" y="1268413"/>
            <a:ext cx="3228975" cy="3054350"/>
          </a:xfrm>
          <a:prstGeom prst="rect">
            <a:avLst/>
          </a:prstGeom>
          <a:noFill/>
          <a:extLst>
            <a:ext uri="{909E8E84-426E-40DD-AFC4-6F175D3DCCD1}">
              <a14:hiddenFill xmlns:a14="http://schemas.microsoft.com/office/drawing/2010/main">
                <a:solidFill>
                  <a:srgbClr val="FFFFFF"/>
                </a:solidFill>
              </a14:hiddenFill>
            </a:ext>
          </a:extLst>
        </p:spPr>
      </p:pic>
      <p:sp>
        <p:nvSpPr>
          <p:cNvPr id="15364" name="Text Box 4"/>
          <p:cNvSpPr txBox="1">
            <a:spLocks noChangeArrowheads="1"/>
          </p:cNvSpPr>
          <p:nvPr/>
        </p:nvSpPr>
        <p:spPr bwMode="auto">
          <a:xfrm>
            <a:off x="611188" y="4365625"/>
            <a:ext cx="79216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
            </a:r>
            <a:br>
              <a:rPr lang="en-US" altLang="zh-CN" sz="2000" b="1">
                <a:solidFill>
                  <a:schemeClr val="tx2"/>
                </a:solidFill>
                <a:ea typeface="楷体_GB2312" pitchFamily="49" charset="-122"/>
              </a:rPr>
            </a:br>
            <a:r>
              <a:rPr lang="en-US" altLang="zh-CN" sz="2000" b="1">
                <a:solidFill>
                  <a:schemeClr val="tx2"/>
                </a:solidFill>
                <a:ea typeface="楷体_GB2312" pitchFamily="49" charset="-122"/>
              </a:rPr>
              <a:t>Trim</a:t>
            </a:r>
            <a:r>
              <a:rPr lang="zh-CN" altLang="en-US" sz="2000" b="1">
                <a:solidFill>
                  <a:schemeClr val="tx2"/>
                </a:solidFill>
                <a:ea typeface="楷体_GB2312" pitchFamily="49" charset="-122"/>
              </a:rPr>
              <a:t>：将一条片的</a:t>
            </a:r>
            <a:r>
              <a:rPr lang="en-US" altLang="zh-CN" sz="2000" b="1">
                <a:solidFill>
                  <a:schemeClr val="tx2"/>
                </a:solidFill>
                <a:ea typeface="楷体_GB2312" pitchFamily="49" charset="-122"/>
              </a:rPr>
              <a:t>Lead Frame</a:t>
            </a:r>
            <a:r>
              <a:rPr lang="zh-CN" altLang="en-US" sz="2000" b="1">
                <a:solidFill>
                  <a:schemeClr val="tx2"/>
                </a:solidFill>
                <a:ea typeface="楷体_GB2312" pitchFamily="49" charset="-122"/>
              </a:rPr>
              <a:t>切割成单独的</a:t>
            </a:r>
            <a:r>
              <a:rPr lang="en-US" altLang="zh-CN" sz="2000" b="1">
                <a:solidFill>
                  <a:schemeClr val="tx2"/>
                </a:solidFill>
                <a:ea typeface="楷体_GB2312" pitchFamily="49" charset="-122"/>
              </a:rPr>
              <a:t>Unit</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IC</a:t>
            </a:r>
            <a:r>
              <a:rPr lang="zh-CN" altLang="en-US" sz="2000" b="1">
                <a:solidFill>
                  <a:schemeClr val="tx2"/>
                </a:solidFill>
                <a:ea typeface="楷体_GB2312" pitchFamily="49" charset="-122"/>
              </a:rPr>
              <a:t>）的过程；</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a:r>
            <a:br>
              <a:rPr lang="zh-CN" altLang="en-US" sz="2000" b="1">
                <a:solidFill>
                  <a:schemeClr val="tx2"/>
                </a:solidFill>
                <a:ea typeface="楷体_GB2312" pitchFamily="49" charset="-122"/>
              </a:rPr>
            </a:br>
            <a:r>
              <a:rPr lang="en-US" altLang="zh-CN" sz="2000" b="1">
                <a:solidFill>
                  <a:schemeClr val="tx2"/>
                </a:solidFill>
                <a:ea typeface="楷体_GB2312" pitchFamily="49" charset="-122"/>
              </a:rPr>
              <a:t>Form</a:t>
            </a:r>
            <a:r>
              <a:rPr lang="zh-CN" altLang="en-US" sz="2000" b="1">
                <a:solidFill>
                  <a:schemeClr val="tx2"/>
                </a:solidFill>
                <a:ea typeface="楷体_GB2312" pitchFamily="49" charset="-122"/>
              </a:rPr>
              <a:t>：对</a:t>
            </a:r>
            <a:r>
              <a:rPr lang="en-US" altLang="zh-CN" sz="2000" b="1">
                <a:solidFill>
                  <a:schemeClr val="tx2"/>
                </a:solidFill>
                <a:ea typeface="楷体_GB2312" pitchFamily="49" charset="-122"/>
              </a:rPr>
              <a:t>Trim</a:t>
            </a:r>
            <a:r>
              <a:rPr lang="zh-CN" altLang="en-US" sz="2000" b="1">
                <a:solidFill>
                  <a:schemeClr val="tx2"/>
                </a:solidFill>
                <a:ea typeface="楷体_GB2312" pitchFamily="49" charset="-122"/>
              </a:rPr>
              <a:t>后的</a:t>
            </a:r>
            <a:r>
              <a:rPr lang="en-US" altLang="zh-CN" sz="2000" b="1">
                <a:solidFill>
                  <a:schemeClr val="tx2"/>
                </a:solidFill>
                <a:ea typeface="楷体_GB2312" pitchFamily="49" charset="-122"/>
              </a:rPr>
              <a:t>IC</a:t>
            </a:r>
            <a:r>
              <a:rPr lang="zh-CN" altLang="en-US" sz="2000" b="1">
                <a:solidFill>
                  <a:schemeClr val="tx2"/>
                </a:solidFill>
                <a:ea typeface="楷体_GB2312" pitchFamily="49" charset="-122"/>
              </a:rPr>
              <a:t>产品进行引脚成型，达到工艺需要求的形状，</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并放置进</a:t>
            </a:r>
            <a:r>
              <a:rPr lang="en-US" altLang="zh-CN" sz="2000" b="1">
                <a:solidFill>
                  <a:schemeClr val="tx2"/>
                </a:solidFill>
                <a:ea typeface="楷体_GB2312" pitchFamily="49" charset="-122"/>
              </a:rPr>
              <a:t>Tube</a:t>
            </a:r>
            <a:r>
              <a:rPr lang="zh-CN" altLang="en-US" sz="2000" b="1">
                <a:solidFill>
                  <a:schemeClr val="tx2"/>
                </a:solidFill>
                <a:ea typeface="楷体_GB2312" pitchFamily="49" charset="-122"/>
              </a:rPr>
              <a:t>或者</a:t>
            </a:r>
            <a:r>
              <a:rPr lang="en-US" altLang="zh-CN" sz="2000" b="1">
                <a:solidFill>
                  <a:schemeClr val="tx2"/>
                </a:solidFill>
                <a:ea typeface="楷体_GB2312" pitchFamily="49" charset="-122"/>
              </a:rPr>
              <a:t>Tray</a:t>
            </a:r>
            <a:r>
              <a:rPr lang="zh-CN" altLang="en-US" sz="2000" b="1">
                <a:solidFill>
                  <a:schemeClr val="tx2"/>
                </a:solidFill>
                <a:ea typeface="楷体_GB2312" pitchFamily="49" charset="-122"/>
              </a:rPr>
              <a:t>盘中；</a:t>
            </a:r>
          </a:p>
        </p:txBody>
      </p:sp>
      <p:sp>
        <p:nvSpPr>
          <p:cNvPr id="15365" name="Rectangle 5"/>
          <p:cNvSpPr>
            <a:spLocks noChangeArrowheads="1"/>
          </p:cNvSpPr>
          <p:nvPr/>
        </p:nvSpPr>
        <p:spPr bwMode="auto">
          <a:xfrm>
            <a:off x="5580063" y="3789363"/>
            <a:ext cx="2160587" cy="57626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6" name="Rectangle 6"/>
          <p:cNvSpPr>
            <a:spLocks noChangeArrowheads="1"/>
          </p:cNvSpPr>
          <p:nvPr/>
        </p:nvSpPr>
        <p:spPr bwMode="auto">
          <a:xfrm>
            <a:off x="4572000" y="1268413"/>
            <a:ext cx="2160588" cy="57626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5367" name="Picture 7" descr="TF-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85900"/>
            <a:ext cx="5040312" cy="287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528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sz="4000">
                <a:ea typeface="楷体_GB2312" pitchFamily="49" charset="-122"/>
              </a:rPr>
              <a:t>EOL– Trim&amp;Form</a:t>
            </a:r>
            <a:r>
              <a:rPr lang="zh-CN" altLang="en-US" sz="4000">
                <a:ea typeface="楷体_GB2312" pitchFamily="49" charset="-122"/>
              </a:rPr>
              <a:t>（切筋成型）</a:t>
            </a:r>
          </a:p>
        </p:txBody>
      </p:sp>
      <p:pic>
        <p:nvPicPr>
          <p:cNvPr id="16387" name="Picture 3" descr="TF-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060575"/>
            <a:ext cx="3543300" cy="3257550"/>
          </a:xfrm>
          <a:prstGeom prst="rect">
            <a:avLst/>
          </a:prstGeom>
          <a:noFill/>
          <a:extLst>
            <a:ext uri="{909E8E84-426E-40DD-AFC4-6F175D3DCCD1}">
              <a14:hiddenFill xmlns:a14="http://schemas.microsoft.com/office/drawing/2010/main">
                <a:solidFill>
                  <a:srgbClr val="FFFFFF"/>
                </a:solidFill>
              </a14:hiddenFill>
            </a:ext>
          </a:extLst>
        </p:spPr>
      </p:pic>
      <p:sp>
        <p:nvSpPr>
          <p:cNvPr id="16388" name="Rectangle 4"/>
          <p:cNvSpPr>
            <a:spLocks noChangeArrowheads="1"/>
          </p:cNvSpPr>
          <p:nvPr/>
        </p:nvSpPr>
        <p:spPr bwMode="auto">
          <a:xfrm>
            <a:off x="3276600" y="1268413"/>
            <a:ext cx="1727200" cy="79216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solidFill>
                  <a:srgbClr val="3333FF"/>
                </a:solidFill>
              </a:rPr>
              <a:t>Cutting Tool&amp;</a:t>
            </a:r>
          </a:p>
          <a:p>
            <a:pPr algn="ctr" eaLnBrk="0" hangingPunct="0"/>
            <a:r>
              <a:rPr lang="en-US" altLang="zh-CN" sz="1600" b="1">
                <a:solidFill>
                  <a:srgbClr val="3333FF"/>
                </a:solidFill>
              </a:rPr>
              <a:t>Forming Punch</a:t>
            </a:r>
          </a:p>
        </p:txBody>
      </p:sp>
      <p:sp>
        <p:nvSpPr>
          <p:cNvPr id="16389" name="Rectangle 5"/>
          <p:cNvSpPr>
            <a:spLocks noChangeArrowheads="1"/>
          </p:cNvSpPr>
          <p:nvPr/>
        </p:nvSpPr>
        <p:spPr bwMode="auto">
          <a:xfrm>
            <a:off x="323850" y="5372100"/>
            <a:ext cx="1727200" cy="5048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600" b="1">
                <a:solidFill>
                  <a:srgbClr val="3333FF"/>
                </a:solidFill>
              </a:rPr>
              <a:t>Cutting Die</a:t>
            </a:r>
          </a:p>
        </p:txBody>
      </p:sp>
      <p:sp>
        <p:nvSpPr>
          <p:cNvPr id="16390" name="Text Box 6"/>
          <p:cNvSpPr txBox="1">
            <a:spLocks noChangeArrowheads="1"/>
          </p:cNvSpPr>
          <p:nvPr/>
        </p:nvSpPr>
        <p:spPr bwMode="auto">
          <a:xfrm>
            <a:off x="1187450" y="2565400"/>
            <a:ext cx="2362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1600" b="1">
                <a:solidFill>
                  <a:schemeClr val="bg1"/>
                </a:solidFill>
              </a:rPr>
              <a:t>Stripper Pad</a:t>
            </a:r>
          </a:p>
        </p:txBody>
      </p:sp>
      <p:sp>
        <p:nvSpPr>
          <p:cNvPr id="16391" name="Text Box 7"/>
          <p:cNvSpPr txBox="1">
            <a:spLocks noChangeArrowheads="1"/>
          </p:cNvSpPr>
          <p:nvPr/>
        </p:nvSpPr>
        <p:spPr bwMode="auto">
          <a:xfrm>
            <a:off x="1187450" y="4257675"/>
            <a:ext cx="23622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1600" b="1">
                <a:solidFill>
                  <a:schemeClr val="bg1"/>
                </a:solidFill>
              </a:rPr>
              <a:t>Forming Die</a:t>
            </a:r>
          </a:p>
          <a:p>
            <a:pPr algn="ctr" eaLnBrk="0" hangingPunct="0"/>
            <a:endParaRPr lang="en-US" altLang="zh-CN" sz="1600" b="1">
              <a:solidFill>
                <a:schemeClr val="bg1"/>
              </a:solidFill>
            </a:endParaRPr>
          </a:p>
        </p:txBody>
      </p:sp>
      <p:sp>
        <p:nvSpPr>
          <p:cNvPr id="16392" name="Line 8"/>
          <p:cNvSpPr>
            <a:spLocks noChangeShapeType="1"/>
          </p:cNvSpPr>
          <p:nvPr/>
        </p:nvSpPr>
        <p:spPr bwMode="auto">
          <a:xfrm flipH="1">
            <a:off x="3419475" y="1916113"/>
            <a:ext cx="576263" cy="720725"/>
          </a:xfrm>
          <a:prstGeom prst="line">
            <a:avLst/>
          </a:prstGeom>
          <a:noFill/>
          <a:ln w="254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3" name="Line 9"/>
          <p:cNvSpPr>
            <a:spLocks noChangeShapeType="1"/>
          </p:cNvSpPr>
          <p:nvPr/>
        </p:nvSpPr>
        <p:spPr bwMode="auto">
          <a:xfrm flipV="1">
            <a:off x="1042988" y="4581525"/>
            <a:ext cx="0" cy="863600"/>
          </a:xfrm>
          <a:prstGeom prst="line">
            <a:avLst/>
          </a:prstGeom>
          <a:noFill/>
          <a:ln w="254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6394" name="Picture 10" descr="10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268413"/>
            <a:ext cx="201612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6395" name="Picture 11" descr="10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9088" y="3141663"/>
            <a:ext cx="201612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10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6863" y="4979988"/>
            <a:ext cx="201612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6397" name="Picture 13" descr="10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3141663"/>
            <a:ext cx="2016125" cy="1800225"/>
          </a:xfrm>
          <a:prstGeom prst="rect">
            <a:avLst/>
          </a:prstGeom>
          <a:noFill/>
          <a:extLst>
            <a:ext uri="{909E8E84-426E-40DD-AFC4-6F175D3DCCD1}">
              <a14:hiddenFill xmlns:a14="http://schemas.microsoft.com/office/drawing/2010/main">
                <a:solidFill>
                  <a:srgbClr val="FFFFFF"/>
                </a:solidFill>
              </a14:hiddenFill>
            </a:ext>
          </a:extLst>
        </p:spPr>
      </p:pic>
      <p:sp>
        <p:nvSpPr>
          <p:cNvPr id="16398" name="Oval 14"/>
          <p:cNvSpPr>
            <a:spLocks noChangeArrowheads="1"/>
          </p:cNvSpPr>
          <p:nvPr/>
        </p:nvSpPr>
        <p:spPr bwMode="auto">
          <a:xfrm>
            <a:off x="6084888" y="1268413"/>
            <a:ext cx="360362" cy="360362"/>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latin typeface="Times New Roman" pitchFamily="18" charset="0"/>
              </a:rPr>
              <a:t>1</a:t>
            </a:r>
          </a:p>
        </p:txBody>
      </p:sp>
      <p:sp>
        <p:nvSpPr>
          <p:cNvPr id="16399" name="Oval 15"/>
          <p:cNvSpPr>
            <a:spLocks noChangeArrowheads="1"/>
          </p:cNvSpPr>
          <p:nvPr/>
        </p:nvSpPr>
        <p:spPr bwMode="auto">
          <a:xfrm>
            <a:off x="7451725" y="3213100"/>
            <a:ext cx="360363" cy="360363"/>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latin typeface="Times New Roman" pitchFamily="18" charset="0"/>
              </a:rPr>
              <a:t>2</a:t>
            </a:r>
          </a:p>
        </p:txBody>
      </p:sp>
      <p:sp>
        <p:nvSpPr>
          <p:cNvPr id="16400" name="Oval 16"/>
          <p:cNvSpPr>
            <a:spLocks noChangeArrowheads="1"/>
          </p:cNvSpPr>
          <p:nvPr/>
        </p:nvSpPr>
        <p:spPr bwMode="auto">
          <a:xfrm>
            <a:off x="5076825" y="3141663"/>
            <a:ext cx="358775" cy="360362"/>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latin typeface="Times New Roman" pitchFamily="18" charset="0"/>
              </a:rPr>
              <a:t>3</a:t>
            </a:r>
          </a:p>
        </p:txBody>
      </p:sp>
      <p:sp>
        <p:nvSpPr>
          <p:cNvPr id="16401" name="Oval 17"/>
          <p:cNvSpPr>
            <a:spLocks noChangeArrowheads="1"/>
          </p:cNvSpPr>
          <p:nvPr/>
        </p:nvSpPr>
        <p:spPr bwMode="auto">
          <a:xfrm>
            <a:off x="6300788" y="5013325"/>
            <a:ext cx="360362" cy="360363"/>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latin typeface="Times New Roman" pitchFamily="18" charset="0"/>
              </a:rPr>
              <a:t>4</a:t>
            </a:r>
          </a:p>
        </p:txBody>
      </p:sp>
    </p:spTree>
    <p:extLst>
      <p:ext uri="{BB962C8B-B14F-4D97-AF65-F5344CB8AC3E}">
        <p14:creationId xmlns:p14="http://schemas.microsoft.com/office/powerpoint/2010/main" val="42910407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11188" y="620713"/>
            <a:ext cx="8675687" cy="609600"/>
          </a:xfrm>
        </p:spPr>
        <p:txBody>
          <a:bodyPr/>
          <a:lstStyle/>
          <a:p>
            <a:r>
              <a:rPr lang="en-US" altLang="zh-CN" sz="4000">
                <a:ea typeface="楷体_GB2312" pitchFamily="49" charset="-122"/>
              </a:rPr>
              <a:t>EOL– Final Visual Inspection</a:t>
            </a:r>
            <a:r>
              <a:rPr lang="zh-CN" altLang="en-US" sz="4000">
                <a:ea typeface="楷体_GB2312" pitchFamily="49" charset="-122"/>
              </a:rPr>
              <a:t>（第四道光检）</a:t>
            </a:r>
          </a:p>
        </p:txBody>
      </p:sp>
      <p:pic>
        <p:nvPicPr>
          <p:cNvPr id="17411" name="Picture 3" descr="FV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412875"/>
            <a:ext cx="3981450" cy="4095750"/>
          </a:xfrm>
          <a:prstGeom prst="rect">
            <a:avLst/>
          </a:prstGeom>
          <a:noFill/>
          <a:extLst>
            <a:ext uri="{909E8E84-426E-40DD-AFC4-6F175D3DCCD1}">
              <a14:hiddenFill xmlns:a14="http://schemas.microsoft.com/office/drawing/2010/main">
                <a:solidFill>
                  <a:srgbClr val="FFFFFF"/>
                </a:solidFill>
              </a14:hiddenFill>
            </a:ext>
          </a:extLst>
        </p:spPr>
      </p:pic>
      <p:sp>
        <p:nvSpPr>
          <p:cNvPr id="17412" name="Text Box 4"/>
          <p:cNvSpPr txBox="1">
            <a:spLocks noChangeArrowheads="1"/>
          </p:cNvSpPr>
          <p:nvPr/>
        </p:nvSpPr>
        <p:spPr bwMode="auto">
          <a:xfrm>
            <a:off x="4932363" y="1484313"/>
            <a:ext cx="3600450"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Final Visual Inspection-FVI</a:t>
            </a:r>
          </a:p>
          <a:p>
            <a:pPr eaLnBrk="0" hangingPunct="0">
              <a:spcBef>
                <a:spcPct val="50000"/>
              </a:spcBef>
            </a:pPr>
            <a:r>
              <a:rPr lang="zh-CN" altLang="en-US" sz="2000" b="1">
                <a:solidFill>
                  <a:schemeClr val="tx2"/>
                </a:solidFill>
                <a:ea typeface="楷体_GB2312" pitchFamily="49" charset="-122"/>
              </a:rPr>
              <a:t>在低倍放大镜下，对产品外观进行检查。主要针对</a:t>
            </a:r>
            <a:r>
              <a:rPr lang="en-US" altLang="zh-CN" sz="2000" b="1">
                <a:solidFill>
                  <a:schemeClr val="tx2"/>
                </a:solidFill>
                <a:ea typeface="楷体_GB2312" pitchFamily="49" charset="-122"/>
              </a:rPr>
              <a:t>EOL</a:t>
            </a:r>
            <a:r>
              <a:rPr lang="zh-CN" altLang="en-US" sz="2000" b="1">
                <a:solidFill>
                  <a:schemeClr val="tx2"/>
                </a:solidFill>
                <a:ea typeface="楷体_GB2312" pitchFamily="49" charset="-122"/>
              </a:rPr>
              <a:t>工艺可能产生的废品：例如</a:t>
            </a:r>
            <a:r>
              <a:rPr lang="en-US" altLang="zh-CN" sz="2000" b="1">
                <a:solidFill>
                  <a:schemeClr val="tx2"/>
                </a:solidFill>
                <a:ea typeface="楷体_GB2312" pitchFamily="49" charset="-122"/>
              </a:rPr>
              <a:t>Molding</a:t>
            </a:r>
            <a:r>
              <a:rPr lang="zh-CN" altLang="en-US" sz="2000" b="1">
                <a:solidFill>
                  <a:schemeClr val="tx2"/>
                </a:solidFill>
                <a:ea typeface="楷体_GB2312" pitchFamily="49" charset="-122"/>
              </a:rPr>
              <a:t>缺陷，电镀缺陷和</a:t>
            </a:r>
            <a:r>
              <a:rPr lang="en-US" altLang="zh-CN" sz="2000" b="1">
                <a:solidFill>
                  <a:schemeClr val="tx2"/>
                </a:solidFill>
                <a:ea typeface="楷体_GB2312" pitchFamily="49" charset="-122"/>
              </a:rPr>
              <a:t>Trim/Form</a:t>
            </a:r>
            <a:r>
              <a:rPr lang="zh-CN" altLang="en-US" sz="2000" b="1">
                <a:solidFill>
                  <a:schemeClr val="tx2"/>
                </a:solidFill>
                <a:ea typeface="楷体_GB2312" pitchFamily="49" charset="-122"/>
              </a:rPr>
              <a:t>缺陷等；</a:t>
            </a:r>
          </a:p>
          <a:p>
            <a:pPr eaLnBrk="0" hangingPunct="0">
              <a:spcBef>
                <a:spcPct val="50000"/>
              </a:spcBef>
            </a:pPr>
            <a:endParaRPr lang="en-US" altLang="zh-CN">
              <a:latin typeface="Times New Roman" pitchFamily="18" charset="0"/>
            </a:endParaRPr>
          </a:p>
        </p:txBody>
      </p:sp>
    </p:spTree>
    <p:extLst>
      <p:ext uri="{BB962C8B-B14F-4D97-AF65-F5344CB8AC3E}">
        <p14:creationId xmlns:p14="http://schemas.microsoft.com/office/powerpoint/2010/main" val="28028222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sz="4000">
                <a:ea typeface="굴림" pitchFamily="34" charset="-127"/>
              </a:rPr>
              <a:t>IC Process Flow</a:t>
            </a:r>
            <a:endParaRPr lang="ko-KR" altLang="en-US" sz="4000">
              <a:ea typeface="굴림" pitchFamily="34" charset="-127"/>
            </a:endParaRPr>
          </a:p>
        </p:txBody>
      </p:sp>
      <p:sp>
        <p:nvSpPr>
          <p:cNvPr id="5123" name="AutoShape 3"/>
          <p:cNvSpPr>
            <a:spLocks noChangeArrowheads="1"/>
          </p:cNvSpPr>
          <p:nvPr/>
        </p:nvSpPr>
        <p:spPr bwMode="auto">
          <a:xfrm>
            <a:off x="2411413" y="1412875"/>
            <a:ext cx="4103687" cy="108108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800" b="1">
                <a:solidFill>
                  <a:schemeClr val="bg1"/>
                </a:solidFill>
                <a:ea typeface="楷体_GB2312" pitchFamily="49" charset="-122"/>
              </a:rPr>
              <a:t>Customer</a:t>
            </a:r>
          </a:p>
          <a:p>
            <a:pPr algn="ctr" eaLnBrk="0" hangingPunct="0"/>
            <a:r>
              <a:rPr lang="zh-CN" altLang="en-US" sz="2800" b="1">
                <a:solidFill>
                  <a:schemeClr val="bg1"/>
                </a:solidFill>
                <a:ea typeface="楷体_GB2312" pitchFamily="49" charset="-122"/>
              </a:rPr>
              <a:t>客  户</a:t>
            </a:r>
          </a:p>
        </p:txBody>
      </p:sp>
      <p:sp>
        <p:nvSpPr>
          <p:cNvPr id="5124" name="AutoShape 4"/>
          <p:cNvSpPr>
            <a:spLocks noChangeArrowheads="1"/>
          </p:cNvSpPr>
          <p:nvPr/>
        </p:nvSpPr>
        <p:spPr bwMode="auto">
          <a:xfrm>
            <a:off x="755650" y="2852738"/>
            <a:ext cx="2087563" cy="100806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IC Design</a:t>
            </a:r>
          </a:p>
          <a:p>
            <a:pPr algn="ctr" eaLnBrk="0" hangingPunct="0"/>
            <a:r>
              <a:rPr lang="en-US" altLang="zh-CN" sz="2000" b="1">
                <a:solidFill>
                  <a:schemeClr val="bg1"/>
                </a:solidFill>
                <a:ea typeface="楷体_GB2312" pitchFamily="49" charset="-122"/>
              </a:rPr>
              <a:t>IC</a:t>
            </a:r>
            <a:r>
              <a:rPr lang="zh-CN" altLang="en-US" sz="2000" b="1">
                <a:solidFill>
                  <a:schemeClr val="bg1"/>
                </a:solidFill>
                <a:ea typeface="楷体_GB2312" pitchFamily="49" charset="-122"/>
              </a:rPr>
              <a:t>设计</a:t>
            </a:r>
          </a:p>
        </p:txBody>
      </p:sp>
      <p:sp>
        <p:nvSpPr>
          <p:cNvPr id="5125" name="AutoShape 5"/>
          <p:cNvSpPr>
            <a:spLocks noChangeArrowheads="1"/>
          </p:cNvSpPr>
          <p:nvPr/>
        </p:nvSpPr>
        <p:spPr bwMode="auto">
          <a:xfrm>
            <a:off x="755650" y="4292600"/>
            <a:ext cx="2087563" cy="100806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Wafer Fab</a:t>
            </a:r>
          </a:p>
          <a:p>
            <a:pPr algn="ctr" eaLnBrk="0" hangingPunct="0"/>
            <a:r>
              <a:rPr lang="zh-CN" altLang="en-US" sz="2000" b="1">
                <a:solidFill>
                  <a:schemeClr val="bg1"/>
                </a:solidFill>
                <a:ea typeface="楷体_GB2312" pitchFamily="49" charset="-122"/>
              </a:rPr>
              <a:t>晶圆制造</a:t>
            </a:r>
          </a:p>
        </p:txBody>
      </p:sp>
      <p:sp>
        <p:nvSpPr>
          <p:cNvPr id="5126" name="AutoShape 6"/>
          <p:cNvSpPr>
            <a:spLocks noChangeArrowheads="1"/>
          </p:cNvSpPr>
          <p:nvPr/>
        </p:nvSpPr>
        <p:spPr bwMode="auto">
          <a:xfrm>
            <a:off x="3348038" y="4292600"/>
            <a:ext cx="2087562" cy="100806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Wafer Probe</a:t>
            </a:r>
          </a:p>
          <a:p>
            <a:pPr algn="ctr" eaLnBrk="0" hangingPunct="0"/>
            <a:r>
              <a:rPr lang="zh-CN" altLang="en-US" sz="2000" b="1">
                <a:solidFill>
                  <a:schemeClr val="bg1"/>
                </a:solidFill>
                <a:ea typeface="楷体_GB2312" pitchFamily="49" charset="-122"/>
              </a:rPr>
              <a:t>晶圆测试</a:t>
            </a:r>
          </a:p>
        </p:txBody>
      </p:sp>
      <p:sp>
        <p:nvSpPr>
          <p:cNvPr id="5127" name="AutoShape 7"/>
          <p:cNvSpPr>
            <a:spLocks noChangeArrowheads="1"/>
          </p:cNvSpPr>
          <p:nvPr/>
        </p:nvSpPr>
        <p:spPr bwMode="auto">
          <a:xfrm>
            <a:off x="5940425" y="4292600"/>
            <a:ext cx="2087563" cy="1008063"/>
          </a:xfrm>
          <a:prstGeom prst="roundRect">
            <a:avLst>
              <a:gd name="adj" fmla="val 16667"/>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ea typeface="楷体_GB2312" pitchFamily="49" charset="-122"/>
              </a:rPr>
              <a:t>Assembly&amp; Test</a:t>
            </a:r>
          </a:p>
          <a:p>
            <a:pPr algn="ctr" eaLnBrk="0" hangingPunct="0"/>
            <a:r>
              <a:rPr lang="en-US" altLang="zh-CN" sz="2000" b="1">
                <a:ea typeface="楷体_GB2312" pitchFamily="49" charset="-122"/>
              </a:rPr>
              <a:t>IC </a:t>
            </a:r>
            <a:r>
              <a:rPr lang="zh-CN" altLang="en-US" sz="2000" b="1">
                <a:ea typeface="楷体_GB2312" pitchFamily="49" charset="-122"/>
              </a:rPr>
              <a:t>封装测试</a:t>
            </a:r>
          </a:p>
        </p:txBody>
      </p:sp>
      <p:sp>
        <p:nvSpPr>
          <p:cNvPr id="5128" name="AutoShape 8"/>
          <p:cNvSpPr>
            <a:spLocks noChangeArrowheads="1"/>
          </p:cNvSpPr>
          <p:nvPr/>
        </p:nvSpPr>
        <p:spPr bwMode="auto">
          <a:xfrm>
            <a:off x="5940425" y="2860675"/>
            <a:ext cx="2087563" cy="100806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SMT</a:t>
            </a:r>
          </a:p>
          <a:p>
            <a:pPr algn="ctr" eaLnBrk="0" hangingPunct="0"/>
            <a:r>
              <a:rPr lang="en-US" altLang="zh-CN" sz="2000" b="1">
                <a:solidFill>
                  <a:schemeClr val="bg1"/>
                </a:solidFill>
                <a:ea typeface="楷体_GB2312" pitchFamily="49" charset="-122"/>
              </a:rPr>
              <a:t>IC</a:t>
            </a:r>
            <a:r>
              <a:rPr lang="zh-CN" altLang="en-US" sz="2000" b="1">
                <a:solidFill>
                  <a:schemeClr val="bg1"/>
                </a:solidFill>
                <a:ea typeface="楷体_GB2312" pitchFamily="49" charset="-122"/>
              </a:rPr>
              <a:t>组装</a:t>
            </a:r>
          </a:p>
        </p:txBody>
      </p:sp>
      <p:sp>
        <p:nvSpPr>
          <p:cNvPr id="5129" name="AutoShape 9"/>
          <p:cNvSpPr>
            <a:spLocks noChangeArrowheads="1"/>
          </p:cNvSpPr>
          <p:nvPr/>
        </p:nvSpPr>
        <p:spPr bwMode="auto">
          <a:xfrm rot="2816036">
            <a:off x="1655762" y="1954213"/>
            <a:ext cx="504825" cy="863600"/>
          </a:xfrm>
          <a:prstGeom prst="curvedRightArrow">
            <a:avLst>
              <a:gd name="adj1" fmla="val 34214"/>
              <a:gd name="adj2" fmla="val 68428"/>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AutoShape 10"/>
          <p:cNvSpPr>
            <a:spLocks noChangeArrowheads="1"/>
          </p:cNvSpPr>
          <p:nvPr/>
        </p:nvSpPr>
        <p:spPr bwMode="auto">
          <a:xfrm>
            <a:off x="1692275" y="3883025"/>
            <a:ext cx="215900" cy="395288"/>
          </a:xfrm>
          <a:prstGeom prst="downArrow">
            <a:avLst>
              <a:gd name="adj1" fmla="val 50000"/>
              <a:gd name="adj2" fmla="val 457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131" name="AutoShape 11"/>
          <p:cNvSpPr>
            <a:spLocks noChangeArrowheads="1"/>
          </p:cNvSpPr>
          <p:nvPr/>
        </p:nvSpPr>
        <p:spPr bwMode="auto">
          <a:xfrm>
            <a:off x="2865438" y="4724400"/>
            <a:ext cx="503237" cy="215900"/>
          </a:xfrm>
          <a:prstGeom prst="right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2" name="AutoShape 12"/>
          <p:cNvSpPr>
            <a:spLocks noChangeArrowheads="1"/>
          </p:cNvSpPr>
          <p:nvPr/>
        </p:nvSpPr>
        <p:spPr bwMode="auto">
          <a:xfrm>
            <a:off x="5449888" y="4724400"/>
            <a:ext cx="503237" cy="215900"/>
          </a:xfrm>
          <a:prstGeom prst="right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3" name="AutoShape 13"/>
          <p:cNvSpPr>
            <a:spLocks noChangeArrowheads="1"/>
          </p:cNvSpPr>
          <p:nvPr/>
        </p:nvSpPr>
        <p:spPr bwMode="auto">
          <a:xfrm>
            <a:off x="6923088" y="3878263"/>
            <a:ext cx="215900" cy="395287"/>
          </a:xfrm>
          <a:prstGeom prst="upArrow">
            <a:avLst>
              <a:gd name="adj1" fmla="val 50000"/>
              <a:gd name="adj2" fmla="val 457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134" name="AutoShape 14"/>
          <p:cNvSpPr>
            <a:spLocks noChangeArrowheads="1"/>
          </p:cNvSpPr>
          <p:nvPr/>
        </p:nvSpPr>
        <p:spPr bwMode="auto">
          <a:xfrm rot="14818678">
            <a:off x="6624638" y="2024063"/>
            <a:ext cx="792162" cy="576262"/>
          </a:xfrm>
          <a:prstGeom prst="curvedUpArrow">
            <a:avLst>
              <a:gd name="adj1" fmla="val 27493"/>
              <a:gd name="adj2" fmla="val 54986"/>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8145310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sz="4000">
                <a:ea typeface="楷体_GB2312" pitchFamily="49" charset="-122"/>
              </a:rPr>
              <a:t>FOL– Wafer Saw</a:t>
            </a:r>
            <a:r>
              <a:rPr lang="zh-CN" altLang="en-US" sz="4000">
                <a:ea typeface="楷体_GB2312" pitchFamily="49" charset="-122"/>
              </a:rPr>
              <a:t>晶圆切割</a:t>
            </a:r>
          </a:p>
        </p:txBody>
      </p:sp>
      <p:sp>
        <p:nvSpPr>
          <p:cNvPr id="5123" name="AutoShape 3"/>
          <p:cNvSpPr>
            <a:spLocks noChangeArrowheads="1"/>
          </p:cNvSpPr>
          <p:nvPr/>
        </p:nvSpPr>
        <p:spPr bwMode="auto">
          <a:xfrm>
            <a:off x="646113" y="1341438"/>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Wafer Mount</a:t>
            </a:r>
          </a:p>
          <a:p>
            <a:pPr algn="ctr" eaLnBrk="0" hangingPunct="0"/>
            <a:r>
              <a:rPr lang="zh-CN" altLang="en-US" sz="2000" b="1">
                <a:solidFill>
                  <a:schemeClr val="bg1"/>
                </a:solidFill>
                <a:ea typeface="楷体_GB2312" pitchFamily="49" charset="-122"/>
              </a:rPr>
              <a:t>晶圆安装</a:t>
            </a:r>
          </a:p>
        </p:txBody>
      </p:sp>
      <p:sp>
        <p:nvSpPr>
          <p:cNvPr id="5124" name="AutoShape 4"/>
          <p:cNvSpPr>
            <a:spLocks noChangeArrowheads="1"/>
          </p:cNvSpPr>
          <p:nvPr/>
        </p:nvSpPr>
        <p:spPr bwMode="auto">
          <a:xfrm>
            <a:off x="2630488" y="1341438"/>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Wafer Saw</a:t>
            </a:r>
          </a:p>
          <a:p>
            <a:pPr algn="ctr" eaLnBrk="0" hangingPunct="0"/>
            <a:r>
              <a:rPr lang="zh-CN" altLang="en-US" sz="2000" b="1">
                <a:solidFill>
                  <a:schemeClr val="bg1"/>
                </a:solidFill>
                <a:ea typeface="楷体_GB2312" pitchFamily="49" charset="-122"/>
              </a:rPr>
              <a:t>晶圆切割</a:t>
            </a:r>
          </a:p>
        </p:txBody>
      </p:sp>
      <p:sp>
        <p:nvSpPr>
          <p:cNvPr id="5125" name="AutoShape 5"/>
          <p:cNvSpPr>
            <a:spLocks noChangeArrowheads="1"/>
          </p:cNvSpPr>
          <p:nvPr/>
        </p:nvSpPr>
        <p:spPr bwMode="auto">
          <a:xfrm>
            <a:off x="4645025" y="1341438"/>
            <a:ext cx="1582738"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Wafer Wash</a:t>
            </a:r>
          </a:p>
          <a:p>
            <a:pPr algn="ctr" eaLnBrk="0" hangingPunct="0"/>
            <a:r>
              <a:rPr lang="zh-CN" altLang="en-US" sz="2000" b="1">
                <a:solidFill>
                  <a:schemeClr val="bg1"/>
                </a:solidFill>
                <a:ea typeface="楷体_GB2312" pitchFamily="49" charset="-122"/>
              </a:rPr>
              <a:t>清洗</a:t>
            </a:r>
          </a:p>
        </p:txBody>
      </p:sp>
      <p:sp>
        <p:nvSpPr>
          <p:cNvPr id="5126" name="AutoShape 6"/>
          <p:cNvSpPr>
            <a:spLocks noChangeArrowheads="1"/>
          </p:cNvSpPr>
          <p:nvPr/>
        </p:nvSpPr>
        <p:spPr bwMode="auto">
          <a:xfrm>
            <a:off x="2197100" y="1862138"/>
            <a:ext cx="503238" cy="288925"/>
          </a:xfrm>
          <a:prstGeom prst="rightArrow">
            <a:avLst>
              <a:gd name="adj1" fmla="val 50000"/>
              <a:gd name="adj2" fmla="val 435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 name="AutoShape 7"/>
          <p:cNvSpPr>
            <a:spLocks noChangeArrowheads="1"/>
          </p:cNvSpPr>
          <p:nvPr/>
        </p:nvSpPr>
        <p:spPr bwMode="auto">
          <a:xfrm>
            <a:off x="4192588" y="1871663"/>
            <a:ext cx="503237" cy="288925"/>
          </a:xfrm>
          <a:prstGeom prst="rightArrow">
            <a:avLst>
              <a:gd name="adj1" fmla="val 50000"/>
              <a:gd name="adj2" fmla="val 435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Text Box 8"/>
          <p:cNvSpPr txBox="1">
            <a:spLocks noChangeArrowheads="1"/>
          </p:cNvSpPr>
          <p:nvPr/>
        </p:nvSpPr>
        <p:spPr bwMode="auto">
          <a:xfrm>
            <a:off x="827088" y="4403725"/>
            <a:ext cx="8066087"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en-US" altLang="zh-CN" sz="2000" b="1">
              <a:solidFill>
                <a:schemeClr val="tx2"/>
              </a:solidFill>
              <a:latin typeface="Times New Roman" pitchFamily="18" charset="0"/>
            </a:endParaRPr>
          </a:p>
          <a:p>
            <a:pPr eaLnBrk="0" hangingPunct="0">
              <a:spcBef>
                <a:spcPct val="50000"/>
              </a:spcBef>
              <a:buFont typeface="Wingdings" pitchFamily="2" charset="2"/>
              <a:buChar char="Ø"/>
            </a:pPr>
            <a:r>
              <a:rPr lang="zh-CN" altLang="en-US" sz="2000" b="1">
                <a:solidFill>
                  <a:schemeClr val="tx2"/>
                </a:solidFill>
                <a:ea typeface="楷体_GB2312" pitchFamily="49" charset="-122"/>
              </a:rPr>
              <a:t>将晶圆粘贴在蓝膜（</a:t>
            </a:r>
            <a:r>
              <a:rPr lang="en-US" altLang="zh-CN" sz="2000" b="1">
                <a:solidFill>
                  <a:schemeClr val="tx2"/>
                </a:solidFill>
                <a:ea typeface="楷体_GB2312" pitchFamily="49" charset="-122"/>
              </a:rPr>
              <a:t>Mylar</a:t>
            </a:r>
            <a:r>
              <a:rPr lang="zh-CN" altLang="en-US" sz="2000" b="1">
                <a:solidFill>
                  <a:schemeClr val="tx2"/>
                </a:solidFill>
                <a:ea typeface="楷体_GB2312" pitchFamily="49" charset="-122"/>
              </a:rPr>
              <a:t>）上，使得即使被切割开后，不会散落；</a:t>
            </a:r>
          </a:p>
          <a:p>
            <a:pPr eaLnBrk="0" hangingPunct="0">
              <a:spcBef>
                <a:spcPct val="50000"/>
              </a:spcBef>
              <a:buFont typeface="Wingdings" pitchFamily="2" charset="2"/>
              <a:buChar char="Ø"/>
            </a:pPr>
            <a:r>
              <a:rPr lang="zh-CN" altLang="en-US" sz="2000" b="1">
                <a:solidFill>
                  <a:schemeClr val="tx2"/>
                </a:solidFill>
                <a:ea typeface="楷体_GB2312" pitchFamily="49" charset="-122"/>
              </a:rPr>
              <a:t>通过</a:t>
            </a:r>
            <a:r>
              <a:rPr lang="en-US" altLang="zh-CN" sz="2000" b="1">
                <a:solidFill>
                  <a:schemeClr val="tx2"/>
                </a:solidFill>
                <a:ea typeface="楷体_GB2312" pitchFamily="49" charset="-122"/>
              </a:rPr>
              <a:t>Saw Blade</a:t>
            </a:r>
            <a:r>
              <a:rPr lang="zh-CN" altLang="en-US" sz="2000" b="1">
                <a:solidFill>
                  <a:schemeClr val="tx2"/>
                </a:solidFill>
                <a:ea typeface="楷体_GB2312" pitchFamily="49" charset="-122"/>
              </a:rPr>
              <a:t>将整片</a:t>
            </a:r>
            <a:r>
              <a:rPr lang="en-US" altLang="zh-CN" sz="2000" b="1">
                <a:solidFill>
                  <a:schemeClr val="tx2"/>
                </a:solidFill>
                <a:ea typeface="楷体_GB2312" pitchFamily="49" charset="-122"/>
              </a:rPr>
              <a:t>Wafer</a:t>
            </a:r>
            <a:r>
              <a:rPr lang="zh-CN" altLang="en-US" sz="2000" b="1">
                <a:solidFill>
                  <a:schemeClr val="tx2"/>
                </a:solidFill>
                <a:ea typeface="楷体_GB2312" pitchFamily="49" charset="-122"/>
              </a:rPr>
              <a:t>切割成一个个独立的</a:t>
            </a:r>
            <a:r>
              <a:rPr lang="en-US" altLang="zh-CN" sz="2000" b="1">
                <a:solidFill>
                  <a:schemeClr val="tx2"/>
                </a:solidFill>
                <a:ea typeface="楷体_GB2312" pitchFamily="49" charset="-122"/>
              </a:rPr>
              <a:t>Dice</a:t>
            </a:r>
            <a:r>
              <a:rPr lang="zh-CN" altLang="en-US" sz="2000" b="1">
                <a:solidFill>
                  <a:schemeClr val="tx2"/>
                </a:solidFill>
                <a:ea typeface="楷体_GB2312" pitchFamily="49" charset="-122"/>
              </a:rPr>
              <a:t>，方便后面的 </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Die Attach</a:t>
            </a:r>
            <a:r>
              <a:rPr lang="zh-CN" altLang="en-US" sz="2000" b="1">
                <a:solidFill>
                  <a:schemeClr val="tx2"/>
                </a:solidFill>
                <a:ea typeface="楷体_GB2312" pitchFamily="49" charset="-122"/>
              </a:rPr>
              <a:t>等工序；</a:t>
            </a:r>
          </a:p>
          <a:p>
            <a:pPr eaLnBrk="0" hangingPunct="0">
              <a:spcBef>
                <a:spcPct val="50000"/>
              </a:spcBef>
              <a:buFont typeface="Wingdings" pitchFamily="2" charset="2"/>
              <a:buChar char="Ø"/>
            </a:pPr>
            <a:r>
              <a:rPr lang="en-US" altLang="zh-CN" sz="2000" b="1">
                <a:solidFill>
                  <a:schemeClr val="tx2"/>
                </a:solidFill>
                <a:ea typeface="楷体_GB2312" pitchFamily="49" charset="-122"/>
              </a:rPr>
              <a:t>Wafer Wash</a:t>
            </a:r>
            <a:r>
              <a:rPr lang="zh-CN" altLang="en-US" sz="2000" b="1">
                <a:solidFill>
                  <a:schemeClr val="tx2"/>
                </a:solidFill>
                <a:ea typeface="楷体_GB2312" pitchFamily="49" charset="-122"/>
              </a:rPr>
              <a:t>主要清洗</a:t>
            </a:r>
            <a:r>
              <a:rPr lang="en-US" altLang="zh-CN" sz="2000" b="1">
                <a:solidFill>
                  <a:schemeClr val="tx2"/>
                </a:solidFill>
                <a:ea typeface="楷体_GB2312" pitchFamily="49" charset="-122"/>
              </a:rPr>
              <a:t>Saw</a:t>
            </a:r>
            <a:r>
              <a:rPr lang="zh-CN" altLang="en-US" sz="2000" b="1">
                <a:solidFill>
                  <a:schemeClr val="tx2"/>
                </a:solidFill>
                <a:ea typeface="楷体_GB2312" pitchFamily="49" charset="-122"/>
              </a:rPr>
              <a:t>时候产生的各种粉尘，清洁</a:t>
            </a:r>
            <a:r>
              <a:rPr lang="en-US" altLang="zh-CN" sz="2000" b="1">
                <a:solidFill>
                  <a:schemeClr val="tx2"/>
                </a:solidFill>
                <a:ea typeface="楷体_GB2312" pitchFamily="49" charset="-122"/>
              </a:rPr>
              <a:t>Wafer</a:t>
            </a:r>
            <a:r>
              <a:rPr lang="zh-CN" altLang="en-US" sz="2000" b="1">
                <a:solidFill>
                  <a:schemeClr val="tx2"/>
                </a:solidFill>
                <a:ea typeface="楷体_GB2312" pitchFamily="49" charset="-122"/>
              </a:rPr>
              <a:t>；</a:t>
            </a:r>
          </a:p>
          <a:p>
            <a:pPr eaLnBrk="0" hangingPunct="0">
              <a:spcBef>
                <a:spcPct val="50000"/>
              </a:spcBef>
            </a:pPr>
            <a:endParaRPr lang="zh-CN" altLang="en-US" sz="2000" b="1">
              <a:solidFill>
                <a:schemeClr val="tx2"/>
              </a:solidFill>
              <a:latin typeface="Times New Roman" pitchFamily="18" charset="0"/>
            </a:endParaRPr>
          </a:p>
          <a:p>
            <a:pPr eaLnBrk="0" hangingPunct="0">
              <a:spcBef>
                <a:spcPct val="50000"/>
              </a:spcBef>
            </a:pPr>
            <a:endParaRPr lang="en-US" altLang="zh-CN">
              <a:latin typeface="Times New Roman" pitchFamily="18" charset="0"/>
            </a:endParaRPr>
          </a:p>
        </p:txBody>
      </p:sp>
      <p:pic>
        <p:nvPicPr>
          <p:cNvPr id="5129" name="Picture 9" descr="S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708275"/>
            <a:ext cx="4484687" cy="222091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sa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924175"/>
            <a:ext cx="1817687" cy="1889125"/>
          </a:xfrm>
          <a:prstGeom prst="rect">
            <a:avLst/>
          </a:prstGeom>
          <a:noFill/>
          <a:extLst>
            <a:ext uri="{909E8E84-426E-40DD-AFC4-6F175D3DCCD1}">
              <a14:hiddenFill xmlns:a14="http://schemas.microsoft.com/office/drawing/2010/main">
                <a:solidFill>
                  <a:srgbClr val="FFFFFF"/>
                </a:solidFill>
              </a14:hiddenFill>
            </a:ext>
          </a:extLst>
        </p:spPr>
      </p:pic>
      <p:grpSp>
        <p:nvGrpSpPr>
          <p:cNvPr id="5131" name="Group 11"/>
          <p:cNvGrpSpPr>
            <a:grpSpLocks/>
          </p:cNvGrpSpPr>
          <p:nvPr/>
        </p:nvGrpSpPr>
        <p:grpSpPr bwMode="auto">
          <a:xfrm rot="16200000">
            <a:off x="6217444" y="2718594"/>
            <a:ext cx="1784350" cy="2195512"/>
            <a:chOff x="3519" y="1936"/>
            <a:chExt cx="1554" cy="1961"/>
          </a:xfrm>
        </p:grpSpPr>
        <p:sp>
          <p:nvSpPr>
            <p:cNvPr id="5132" name="Rectangle 12"/>
            <p:cNvSpPr>
              <a:spLocks noChangeArrowheads="1"/>
            </p:cNvSpPr>
            <p:nvPr/>
          </p:nvSpPr>
          <p:spPr bwMode="auto">
            <a:xfrm>
              <a:off x="3519" y="3315"/>
              <a:ext cx="258" cy="354"/>
            </a:xfrm>
            <a:prstGeom prst="rect">
              <a:avLst/>
            </a:prstGeom>
            <a:solidFill>
              <a:srgbClr val="CBCBCB"/>
            </a:solidFill>
            <a:ln w="47625" cmpd="thickThin">
              <a:solidFill>
                <a:srgbClr val="777777"/>
              </a:solidFill>
              <a:miter lim="800000"/>
              <a:headEnd/>
              <a:tailEnd/>
            </a:ln>
            <a:effectLst>
              <a:outerShdw dist="107763" dir="2700000" algn="ctr" rotWithShape="0">
                <a:schemeClr val="bg2">
                  <a:alpha val="50000"/>
                </a:schemeClr>
              </a:outerShdw>
            </a:effectLst>
          </p:spPr>
          <p:txBody>
            <a:bodyPr wrap="none" anchor="ctr"/>
            <a:lstStyle/>
            <a:p>
              <a:endParaRPr lang="zh-CN" altLang="en-US"/>
            </a:p>
          </p:txBody>
        </p:sp>
        <p:sp>
          <p:nvSpPr>
            <p:cNvPr id="5133" name="Rectangle 13"/>
            <p:cNvSpPr>
              <a:spLocks noChangeArrowheads="1"/>
            </p:cNvSpPr>
            <p:nvPr/>
          </p:nvSpPr>
          <p:spPr bwMode="auto">
            <a:xfrm>
              <a:off x="3556" y="3352"/>
              <a:ext cx="40" cy="40"/>
            </a:xfrm>
            <a:prstGeom prst="rect">
              <a:avLst/>
            </a:prstGeom>
            <a:solidFill>
              <a:srgbClr val="0099FF"/>
            </a:soli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4" name="Line 14"/>
            <p:cNvSpPr>
              <a:spLocks noChangeShapeType="1"/>
            </p:cNvSpPr>
            <p:nvPr/>
          </p:nvSpPr>
          <p:spPr bwMode="auto">
            <a:xfrm>
              <a:off x="3648" y="3300"/>
              <a:ext cx="0" cy="384"/>
            </a:xfrm>
            <a:prstGeom prst="line">
              <a:avLst/>
            </a:prstGeom>
            <a:noFill/>
            <a:ln w="57150" cmpd="tri">
              <a:solidFill>
                <a:srgbClr val="7777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5" name="Rectangle 15"/>
            <p:cNvSpPr>
              <a:spLocks noChangeArrowheads="1"/>
            </p:cNvSpPr>
            <p:nvPr/>
          </p:nvSpPr>
          <p:spPr bwMode="auto">
            <a:xfrm>
              <a:off x="3951" y="3315"/>
              <a:ext cx="258" cy="354"/>
            </a:xfrm>
            <a:prstGeom prst="rect">
              <a:avLst/>
            </a:prstGeom>
            <a:solidFill>
              <a:srgbClr val="CBCBCB"/>
            </a:solidFill>
            <a:ln w="47625" cmpd="thickThin">
              <a:solidFill>
                <a:srgbClr val="777777"/>
              </a:solidFill>
              <a:miter lim="800000"/>
              <a:headEnd/>
              <a:tailEnd/>
            </a:ln>
            <a:effectLst>
              <a:outerShdw dist="107763" dir="2700000" algn="ctr" rotWithShape="0">
                <a:schemeClr val="bg2">
                  <a:alpha val="50000"/>
                </a:schemeClr>
              </a:outerShdw>
            </a:effectLst>
          </p:spPr>
          <p:txBody>
            <a:bodyPr wrap="none" anchor="ctr"/>
            <a:lstStyle/>
            <a:p>
              <a:endParaRPr lang="zh-CN" altLang="en-US"/>
            </a:p>
          </p:txBody>
        </p:sp>
        <p:sp>
          <p:nvSpPr>
            <p:cNvPr id="5136" name="Rectangle 16"/>
            <p:cNvSpPr>
              <a:spLocks noChangeArrowheads="1"/>
            </p:cNvSpPr>
            <p:nvPr/>
          </p:nvSpPr>
          <p:spPr bwMode="auto">
            <a:xfrm>
              <a:off x="3988" y="3352"/>
              <a:ext cx="40" cy="40"/>
            </a:xfrm>
            <a:prstGeom prst="rect">
              <a:avLst/>
            </a:prstGeom>
            <a:solidFill>
              <a:srgbClr val="0099FF"/>
            </a:soli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7" name="Line 17"/>
            <p:cNvSpPr>
              <a:spLocks noChangeShapeType="1"/>
            </p:cNvSpPr>
            <p:nvPr/>
          </p:nvSpPr>
          <p:spPr bwMode="auto">
            <a:xfrm>
              <a:off x="4080" y="3300"/>
              <a:ext cx="0" cy="384"/>
            </a:xfrm>
            <a:prstGeom prst="line">
              <a:avLst/>
            </a:prstGeom>
            <a:noFill/>
            <a:ln w="57150" cmpd="tri">
              <a:solidFill>
                <a:srgbClr val="7777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8" name="Rectangle 18"/>
            <p:cNvSpPr>
              <a:spLocks noChangeArrowheads="1"/>
            </p:cNvSpPr>
            <p:nvPr/>
          </p:nvSpPr>
          <p:spPr bwMode="auto">
            <a:xfrm>
              <a:off x="3951" y="2835"/>
              <a:ext cx="258" cy="354"/>
            </a:xfrm>
            <a:prstGeom prst="rect">
              <a:avLst/>
            </a:prstGeom>
            <a:solidFill>
              <a:srgbClr val="CBCBCB"/>
            </a:solidFill>
            <a:ln w="47625" cmpd="thickThin">
              <a:solidFill>
                <a:srgbClr val="777777"/>
              </a:solidFill>
              <a:miter lim="800000"/>
              <a:headEnd/>
              <a:tailEnd/>
            </a:ln>
            <a:effectLst>
              <a:outerShdw dist="107763" dir="2700000" algn="ctr" rotWithShape="0">
                <a:schemeClr val="bg2">
                  <a:alpha val="50000"/>
                </a:schemeClr>
              </a:outerShdw>
            </a:effectLst>
          </p:spPr>
          <p:txBody>
            <a:bodyPr wrap="none" anchor="ctr"/>
            <a:lstStyle/>
            <a:p>
              <a:endParaRPr lang="zh-CN" altLang="en-US"/>
            </a:p>
          </p:txBody>
        </p:sp>
        <p:sp>
          <p:nvSpPr>
            <p:cNvPr id="5139" name="Rectangle 19"/>
            <p:cNvSpPr>
              <a:spLocks noChangeArrowheads="1"/>
            </p:cNvSpPr>
            <p:nvPr/>
          </p:nvSpPr>
          <p:spPr bwMode="auto">
            <a:xfrm>
              <a:off x="3988" y="2872"/>
              <a:ext cx="40" cy="40"/>
            </a:xfrm>
            <a:prstGeom prst="rect">
              <a:avLst/>
            </a:prstGeom>
            <a:solidFill>
              <a:srgbClr val="0099FF"/>
            </a:soli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0" name="Line 20"/>
            <p:cNvSpPr>
              <a:spLocks noChangeShapeType="1"/>
            </p:cNvSpPr>
            <p:nvPr/>
          </p:nvSpPr>
          <p:spPr bwMode="auto">
            <a:xfrm>
              <a:off x="4080" y="2820"/>
              <a:ext cx="0" cy="384"/>
            </a:xfrm>
            <a:prstGeom prst="line">
              <a:avLst/>
            </a:prstGeom>
            <a:noFill/>
            <a:ln w="57150" cmpd="tri">
              <a:solidFill>
                <a:srgbClr val="7777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1" name="Rectangle 21"/>
            <p:cNvSpPr>
              <a:spLocks noChangeArrowheads="1"/>
            </p:cNvSpPr>
            <p:nvPr/>
          </p:nvSpPr>
          <p:spPr bwMode="auto">
            <a:xfrm>
              <a:off x="3519" y="2835"/>
              <a:ext cx="258" cy="354"/>
            </a:xfrm>
            <a:prstGeom prst="rect">
              <a:avLst/>
            </a:prstGeom>
            <a:solidFill>
              <a:srgbClr val="CBCBCB"/>
            </a:solidFill>
            <a:ln w="47625" cmpd="thickThin">
              <a:solidFill>
                <a:srgbClr val="777777"/>
              </a:solidFill>
              <a:miter lim="800000"/>
              <a:headEnd/>
              <a:tailEnd/>
            </a:ln>
            <a:effectLst>
              <a:outerShdw dist="107763" dir="2700000" algn="ctr" rotWithShape="0">
                <a:schemeClr val="bg2">
                  <a:alpha val="50000"/>
                </a:schemeClr>
              </a:outerShdw>
            </a:effectLst>
          </p:spPr>
          <p:txBody>
            <a:bodyPr wrap="none" anchor="ctr"/>
            <a:lstStyle/>
            <a:p>
              <a:endParaRPr lang="zh-CN" altLang="en-US"/>
            </a:p>
          </p:txBody>
        </p:sp>
        <p:sp>
          <p:nvSpPr>
            <p:cNvPr id="5142" name="Rectangle 22"/>
            <p:cNvSpPr>
              <a:spLocks noChangeArrowheads="1"/>
            </p:cNvSpPr>
            <p:nvPr/>
          </p:nvSpPr>
          <p:spPr bwMode="auto">
            <a:xfrm>
              <a:off x="3556" y="2872"/>
              <a:ext cx="40" cy="40"/>
            </a:xfrm>
            <a:prstGeom prst="rect">
              <a:avLst/>
            </a:prstGeom>
            <a:solidFill>
              <a:srgbClr val="0099FF"/>
            </a:soli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3" name="Line 23"/>
            <p:cNvSpPr>
              <a:spLocks noChangeShapeType="1"/>
            </p:cNvSpPr>
            <p:nvPr/>
          </p:nvSpPr>
          <p:spPr bwMode="auto">
            <a:xfrm>
              <a:off x="3648" y="2820"/>
              <a:ext cx="0" cy="384"/>
            </a:xfrm>
            <a:prstGeom prst="line">
              <a:avLst/>
            </a:prstGeom>
            <a:noFill/>
            <a:ln w="57150" cmpd="tri">
              <a:solidFill>
                <a:srgbClr val="7777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4" name="Rectangle 24"/>
            <p:cNvSpPr>
              <a:spLocks noChangeArrowheads="1"/>
            </p:cNvSpPr>
            <p:nvPr/>
          </p:nvSpPr>
          <p:spPr bwMode="auto">
            <a:xfrm>
              <a:off x="4815" y="2835"/>
              <a:ext cx="258" cy="354"/>
            </a:xfrm>
            <a:prstGeom prst="rect">
              <a:avLst/>
            </a:prstGeom>
            <a:solidFill>
              <a:srgbClr val="CBCBCB"/>
            </a:solidFill>
            <a:ln w="47625" cmpd="thickThin">
              <a:solidFill>
                <a:srgbClr val="777777"/>
              </a:solidFill>
              <a:miter lim="800000"/>
              <a:headEnd/>
              <a:tailEnd/>
            </a:ln>
            <a:effectLst>
              <a:outerShdw dist="107763" dir="2700000" algn="ctr" rotWithShape="0">
                <a:schemeClr val="bg2">
                  <a:alpha val="50000"/>
                </a:schemeClr>
              </a:outerShdw>
            </a:effectLst>
          </p:spPr>
          <p:txBody>
            <a:bodyPr wrap="none" anchor="ctr"/>
            <a:lstStyle/>
            <a:p>
              <a:endParaRPr lang="zh-CN" altLang="en-US"/>
            </a:p>
          </p:txBody>
        </p:sp>
        <p:sp>
          <p:nvSpPr>
            <p:cNvPr id="5145" name="Rectangle 25"/>
            <p:cNvSpPr>
              <a:spLocks noChangeArrowheads="1"/>
            </p:cNvSpPr>
            <p:nvPr/>
          </p:nvSpPr>
          <p:spPr bwMode="auto">
            <a:xfrm>
              <a:off x="4852" y="2872"/>
              <a:ext cx="40" cy="40"/>
            </a:xfrm>
            <a:prstGeom prst="rect">
              <a:avLst/>
            </a:prstGeom>
            <a:solidFill>
              <a:srgbClr val="0099FF"/>
            </a:soli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6" name="Line 26"/>
            <p:cNvSpPr>
              <a:spLocks noChangeShapeType="1"/>
            </p:cNvSpPr>
            <p:nvPr/>
          </p:nvSpPr>
          <p:spPr bwMode="auto">
            <a:xfrm>
              <a:off x="4944" y="2820"/>
              <a:ext cx="0" cy="384"/>
            </a:xfrm>
            <a:prstGeom prst="line">
              <a:avLst/>
            </a:prstGeom>
            <a:noFill/>
            <a:ln w="57150" cmpd="tri">
              <a:solidFill>
                <a:srgbClr val="7777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7" name="Rectangle 27"/>
            <p:cNvSpPr>
              <a:spLocks noChangeArrowheads="1"/>
            </p:cNvSpPr>
            <p:nvPr/>
          </p:nvSpPr>
          <p:spPr bwMode="auto">
            <a:xfrm>
              <a:off x="4383" y="3315"/>
              <a:ext cx="258" cy="354"/>
            </a:xfrm>
            <a:prstGeom prst="rect">
              <a:avLst/>
            </a:prstGeom>
            <a:solidFill>
              <a:srgbClr val="CBCBCB"/>
            </a:solidFill>
            <a:ln w="47625" cmpd="thickThin">
              <a:solidFill>
                <a:srgbClr val="777777"/>
              </a:solidFill>
              <a:miter lim="800000"/>
              <a:headEnd/>
              <a:tailEnd/>
            </a:ln>
            <a:effectLst>
              <a:outerShdw dist="107763" dir="2700000" algn="ctr" rotWithShape="0">
                <a:schemeClr val="bg2">
                  <a:alpha val="50000"/>
                </a:schemeClr>
              </a:outerShdw>
            </a:effectLst>
          </p:spPr>
          <p:txBody>
            <a:bodyPr wrap="none" anchor="ctr"/>
            <a:lstStyle/>
            <a:p>
              <a:endParaRPr lang="zh-CN" altLang="en-US"/>
            </a:p>
          </p:txBody>
        </p:sp>
        <p:sp>
          <p:nvSpPr>
            <p:cNvPr id="5148" name="Rectangle 28"/>
            <p:cNvSpPr>
              <a:spLocks noChangeArrowheads="1"/>
            </p:cNvSpPr>
            <p:nvPr/>
          </p:nvSpPr>
          <p:spPr bwMode="auto">
            <a:xfrm>
              <a:off x="4420" y="3352"/>
              <a:ext cx="40" cy="40"/>
            </a:xfrm>
            <a:prstGeom prst="rect">
              <a:avLst/>
            </a:prstGeom>
            <a:solidFill>
              <a:srgbClr val="0099FF"/>
            </a:soli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9" name="Line 29"/>
            <p:cNvSpPr>
              <a:spLocks noChangeShapeType="1"/>
            </p:cNvSpPr>
            <p:nvPr/>
          </p:nvSpPr>
          <p:spPr bwMode="auto">
            <a:xfrm>
              <a:off x="4512" y="3300"/>
              <a:ext cx="0" cy="384"/>
            </a:xfrm>
            <a:prstGeom prst="line">
              <a:avLst/>
            </a:prstGeom>
            <a:noFill/>
            <a:ln w="57150" cmpd="tri">
              <a:solidFill>
                <a:srgbClr val="7777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0" name="Rectangle 30"/>
            <p:cNvSpPr>
              <a:spLocks noChangeArrowheads="1"/>
            </p:cNvSpPr>
            <p:nvPr/>
          </p:nvSpPr>
          <p:spPr bwMode="auto">
            <a:xfrm>
              <a:off x="4383" y="2835"/>
              <a:ext cx="258" cy="354"/>
            </a:xfrm>
            <a:prstGeom prst="rect">
              <a:avLst/>
            </a:prstGeom>
            <a:solidFill>
              <a:srgbClr val="CBCBCB"/>
            </a:solidFill>
            <a:ln w="47625" cmpd="thickThin">
              <a:solidFill>
                <a:srgbClr val="777777"/>
              </a:solidFill>
              <a:miter lim="800000"/>
              <a:headEnd/>
              <a:tailEnd/>
            </a:ln>
            <a:effectLst>
              <a:outerShdw dist="107763" dir="2700000" algn="ctr" rotWithShape="0">
                <a:schemeClr val="bg2">
                  <a:alpha val="50000"/>
                </a:schemeClr>
              </a:outerShdw>
            </a:effectLst>
          </p:spPr>
          <p:txBody>
            <a:bodyPr wrap="none" anchor="ctr"/>
            <a:lstStyle/>
            <a:p>
              <a:endParaRPr lang="zh-CN" altLang="en-US"/>
            </a:p>
          </p:txBody>
        </p:sp>
        <p:sp>
          <p:nvSpPr>
            <p:cNvPr id="5151" name="Rectangle 31"/>
            <p:cNvSpPr>
              <a:spLocks noChangeArrowheads="1"/>
            </p:cNvSpPr>
            <p:nvPr/>
          </p:nvSpPr>
          <p:spPr bwMode="auto">
            <a:xfrm>
              <a:off x="4420" y="2872"/>
              <a:ext cx="40" cy="40"/>
            </a:xfrm>
            <a:prstGeom prst="rect">
              <a:avLst/>
            </a:prstGeom>
            <a:solidFill>
              <a:srgbClr val="0099FF"/>
            </a:soli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2" name="Line 32"/>
            <p:cNvSpPr>
              <a:spLocks noChangeShapeType="1"/>
            </p:cNvSpPr>
            <p:nvPr/>
          </p:nvSpPr>
          <p:spPr bwMode="auto">
            <a:xfrm>
              <a:off x="4512" y="2820"/>
              <a:ext cx="0" cy="384"/>
            </a:xfrm>
            <a:prstGeom prst="line">
              <a:avLst/>
            </a:prstGeom>
            <a:noFill/>
            <a:ln w="57150" cmpd="tri">
              <a:solidFill>
                <a:srgbClr val="7777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3" name="Rectangle 33"/>
            <p:cNvSpPr>
              <a:spLocks noChangeArrowheads="1"/>
            </p:cNvSpPr>
            <p:nvPr/>
          </p:nvSpPr>
          <p:spPr bwMode="auto">
            <a:xfrm>
              <a:off x="4815" y="3315"/>
              <a:ext cx="258" cy="354"/>
            </a:xfrm>
            <a:prstGeom prst="rect">
              <a:avLst/>
            </a:prstGeom>
            <a:solidFill>
              <a:srgbClr val="CBCBCB"/>
            </a:solidFill>
            <a:ln w="47625" cmpd="thickThin">
              <a:solidFill>
                <a:srgbClr val="777777"/>
              </a:solidFill>
              <a:miter lim="800000"/>
              <a:headEnd/>
              <a:tailEnd/>
            </a:ln>
            <a:effectLst>
              <a:outerShdw dist="107763" dir="2700000" algn="ctr" rotWithShape="0">
                <a:schemeClr val="bg2">
                  <a:alpha val="50000"/>
                </a:schemeClr>
              </a:outerShdw>
            </a:effectLst>
          </p:spPr>
          <p:txBody>
            <a:bodyPr wrap="none" anchor="ctr"/>
            <a:lstStyle/>
            <a:p>
              <a:endParaRPr lang="zh-CN" altLang="en-US"/>
            </a:p>
          </p:txBody>
        </p:sp>
        <p:sp>
          <p:nvSpPr>
            <p:cNvPr id="5154" name="Rectangle 34"/>
            <p:cNvSpPr>
              <a:spLocks noChangeArrowheads="1"/>
            </p:cNvSpPr>
            <p:nvPr/>
          </p:nvSpPr>
          <p:spPr bwMode="auto">
            <a:xfrm>
              <a:off x="4852" y="3352"/>
              <a:ext cx="40" cy="40"/>
            </a:xfrm>
            <a:prstGeom prst="rect">
              <a:avLst/>
            </a:prstGeom>
            <a:solidFill>
              <a:srgbClr val="0099FF"/>
            </a:soli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5" name="Line 35"/>
            <p:cNvSpPr>
              <a:spLocks noChangeShapeType="1"/>
            </p:cNvSpPr>
            <p:nvPr/>
          </p:nvSpPr>
          <p:spPr bwMode="auto">
            <a:xfrm>
              <a:off x="4944" y="3300"/>
              <a:ext cx="0" cy="384"/>
            </a:xfrm>
            <a:prstGeom prst="line">
              <a:avLst/>
            </a:prstGeom>
            <a:noFill/>
            <a:ln w="57150" cmpd="tri">
              <a:solidFill>
                <a:srgbClr val="7777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6" name="AutoShape 36"/>
            <p:cNvSpPr>
              <a:spLocks noChangeArrowheads="1"/>
            </p:cNvSpPr>
            <p:nvPr/>
          </p:nvSpPr>
          <p:spPr bwMode="auto">
            <a:xfrm>
              <a:off x="4084" y="2408"/>
              <a:ext cx="424" cy="424"/>
            </a:xfrm>
            <a:prstGeom prst="downArrow">
              <a:avLst>
                <a:gd name="adj1" fmla="val 50000"/>
                <a:gd name="adj2" fmla="val 50005"/>
              </a:avLst>
            </a:prstGeom>
            <a:solidFill>
              <a:srgbClr val="FF0066"/>
            </a:solidFill>
            <a:ln w="12700">
              <a:solidFill>
                <a:srgbClr val="FF0066"/>
              </a:solidFill>
              <a:miter lim="800000"/>
              <a:headEnd/>
              <a:tailEnd/>
            </a:ln>
            <a:effectLst>
              <a:outerShdw dist="107763" dir="2700000" algn="ctr" rotWithShape="0">
                <a:schemeClr val="bg2">
                  <a:alpha val="50000"/>
                </a:schemeClr>
              </a:outerShdw>
            </a:effectLst>
          </p:spPr>
          <p:txBody>
            <a:bodyPr wrap="none" anchor="ctr"/>
            <a:lstStyle/>
            <a:p>
              <a:endParaRPr lang="zh-CN" altLang="en-US"/>
            </a:p>
          </p:txBody>
        </p:sp>
        <p:sp>
          <p:nvSpPr>
            <p:cNvPr id="5157" name="Oval 37"/>
            <p:cNvSpPr>
              <a:spLocks noChangeArrowheads="1"/>
            </p:cNvSpPr>
            <p:nvPr/>
          </p:nvSpPr>
          <p:spPr bwMode="auto">
            <a:xfrm>
              <a:off x="4048" y="1936"/>
              <a:ext cx="416" cy="368"/>
            </a:xfrm>
            <a:prstGeom prst="ellipse">
              <a:avLst/>
            </a:prstGeom>
            <a:noFill/>
            <a:ln w="254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8" name="Rectangle 38"/>
            <p:cNvSpPr>
              <a:spLocks noChangeArrowheads="1"/>
            </p:cNvSpPr>
            <p:nvPr/>
          </p:nvSpPr>
          <p:spPr bwMode="auto">
            <a:xfrm>
              <a:off x="4621" y="3646"/>
              <a:ext cx="42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2075" tIns="46038" rIns="92075" bIns="46038">
              <a:spAutoFit/>
            </a:bodyPr>
            <a:lstStyle/>
            <a:p>
              <a:pPr algn="ctr" eaLnBrk="0" hangingPunct="0">
                <a:spcBef>
                  <a:spcPct val="50000"/>
                </a:spcBef>
              </a:pPr>
              <a:endParaRPr lang="zh-CN" altLang="zh-CN" sz="2000" b="1">
                <a:solidFill>
                  <a:schemeClr val="tx2"/>
                </a:solidFill>
                <a:effectLst>
                  <a:outerShdw blurRad="38100" dist="38100" dir="2700000" algn="tl">
                    <a:srgbClr val="C0C0C0"/>
                  </a:outerShdw>
                </a:effectLst>
                <a:latin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nodeType="clickEffect">
                                  <p:stCondLst>
                                    <p:cond delay="0"/>
                                  </p:stCondLst>
                                  <p:childTnLst>
                                    <p:set>
                                      <p:cBhvr>
                                        <p:cTn id="6" dur="1" fill="hold">
                                          <p:stCondLst>
                                            <p:cond delay="0"/>
                                          </p:stCondLst>
                                        </p:cTn>
                                        <p:tgtEl>
                                          <p:spTgt spid="5131"/>
                                        </p:tgtEl>
                                        <p:attrNameLst>
                                          <p:attrName>style.visibility</p:attrName>
                                        </p:attrNameLst>
                                      </p:cBhvr>
                                      <p:to>
                                        <p:strVal val="visible"/>
                                      </p:to>
                                    </p:set>
                                    <p:animEffect transition="in" filter="checkerboard(down)">
                                      <p:cBhvr>
                                        <p:cTn id="7" dur="500"/>
                                        <p:tgtEl>
                                          <p:spTgt spid="5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sz="4000">
                <a:ea typeface="楷体_GB2312" pitchFamily="49" charset="-122"/>
              </a:rPr>
              <a:t>IC Package </a:t>
            </a:r>
            <a:r>
              <a:rPr lang="zh-CN" altLang="en-US" sz="4000">
                <a:ea typeface="楷体_GB2312" pitchFamily="49" charset="-122"/>
              </a:rPr>
              <a:t>（</a:t>
            </a:r>
            <a:r>
              <a:rPr lang="en-US" altLang="zh-CN" sz="4000">
                <a:ea typeface="楷体_GB2312" pitchFamily="49" charset="-122"/>
              </a:rPr>
              <a:t>IC</a:t>
            </a:r>
            <a:r>
              <a:rPr lang="zh-CN" altLang="en-US" sz="4000">
                <a:ea typeface="楷体_GB2312" pitchFamily="49" charset="-122"/>
              </a:rPr>
              <a:t>的封装形式）</a:t>
            </a:r>
          </a:p>
        </p:txBody>
      </p:sp>
      <p:sp>
        <p:nvSpPr>
          <p:cNvPr id="6147" name="Rectangle 3"/>
          <p:cNvSpPr>
            <a:spLocks noChangeArrowheads="1"/>
          </p:cNvSpPr>
          <p:nvPr/>
        </p:nvSpPr>
        <p:spPr bwMode="auto">
          <a:xfrm>
            <a:off x="755650" y="1412875"/>
            <a:ext cx="7920038" cy="524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 typeface="Wingdings" pitchFamily="2" charset="2"/>
              <a:buNone/>
            </a:pPr>
            <a:r>
              <a:rPr lang="en-US" altLang="zh-CN" sz="2800" b="1">
                <a:solidFill>
                  <a:schemeClr val="tx2"/>
                </a:solidFill>
                <a:ea typeface="楷体_GB2312" pitchFamily="49" charset="-122"/>
              </a:rPr>
              <a:t>Package--</a:t>
            </a:r>
            <a:r>
              <a:rPr lang="zh-CN" altLang="en-US" sz="2800" b="1">
                <a:solidFill>
                  <a:schemeClr val="tx2"/>
                </a:solidFill>
                <a:ea typeface="楷体_GB2312" pitchFamily="49" charset="-122"/>
              </a:rPr>
              <a:t>封装体：</a:t>
            </a:r>
          </a:p>
          <a:p>
            <a:pPr eaLnBrk="0" hangingPunct="0"/>
            <a:endParaRPr lang="zh-CN" altLang="en-US" sz="2800" b="1">
              <a:solidFill>
                <a:schemeClr val="tx2"/>
              </a:solidFill>
              <a:ea typeface="楷体_GB2312" pitchFamily="49" charset="-122"/>
            </a:endParaRPr>
          </a:p>
          <a:p>
            <a:pPr eaLnBrk="0" hangingPunct="0">
              <a:buFont typeface="Wingdings" pitchFamily="2" charset="2"/>
              <a:buChar char="Ø"/>
            </a:pPr>
            <a:r>
              <a:rPr lang="zh-CN" altLang="en-US" sz="2200" b="1">
                <a:solidFill>
                  <a:schemeClr val="tx2"/>
                </a:solidFill>
                <a:ea typeface="楷体_GB2312" pitchFamily="49" charset="-122"/>
              </a:rPr>
              <a:t>指芯片（</a:t>
            </a:r>
            <a:r>
              <a:rPr lang="en-US" altLang="zh-CN" sz="2200" b="1">
                <a:solidFill>
                  <a:schemeClr val="tx2"/>
                </a:solidFill>
                <a:ea typeface="楷体_GB2312" pitchFamily="49" charset="-122"/>
              </a:rPr>
              <a:t>Die</a:t>
            </a:r>
            <a:r>
              <a:rPr lang="zh-CN" altLang="en-US" sz="2200" b="1">
                <a:solidFill>
                  <a:schemeClr val="tx2"/>
                </a:solidFill>
                <a:ea typeface="楷体_GB2312" pitchFamily="49" charset="-122"/>
              </a:rPr>
              <a:t>）和不同类型的框架（</a:t>
            </a:r>
            <a:r>
              <a:rPr lang="en-US" altLang="zh-CN" sz="2200" b="1">
                <a:solidFill>
                  <a:schemeClr val="tx2"/>
                </a:solidFill>
                <a:ea typeface="楷体_GB2312" pitchFamily="49" charset="-122"/>
              </a:rPr>
              <a:t>L/F</a:t>
            </a:r>
            <a:r>
              <a:rPr lang="zh-CN" altLang="en-US" sz="2200" b="1">
                <a:solidFill>
                  <a:schemeClr val="tx2"/>
                </a:solidFill>
                <a:ea typeface="楷体_GB2312" pitchFamily="49" charset="-122"/>
              </a:rPr>
              <a:t>）和塑封料（</a:t>
            </a:r>
            <a:r>
              <a:rPr lang="en-US" altLang="zh-CN" sz="2200" b="1">
                <a:solidFill>
                  <a:schemeClr val="tx2"/>
                </a:solidFill>
                <a:ea typeface="楷体_GB2312" pitchFamily="49" charset="-122"/>
              </a:rPr>
              <a:t>EMC</a:t>
            </a:r>
            <a:r>
              <a:rPr lang="zh-CN" altLang="en-US" sz="2200" b="1">
                <a:solidFill>
                  <a:schemeClr val="tx2"/>
                </a:solidFill>
                <a:ea typeface="楷体_GB2312" pitchFamily="49" charset="-122"/>
              </a:rPr>
              <a:t>）形成的不同外形的封装体。</a:t>
            </a:r>
          </a:p>
          <a:p>
            <a:pPr eaLnBrk="0" hangingPunct="0"/>
            <a:endParaRPr lang="zh-CN" altLang="en-US" sz="2200" b="1">
              <a:solidFill>
                <a:schemeClr val="tx2"/>
              </a:solidFill>
              <a:ea typeface="楷体_GB2312" pitchFamily="49" charset="-122"/>
            </a:endParaRPr>
          </a:p>
          <a:p>
            <a:pPr eaLnBrk="0" hangingPunct="0">
              <a:buFont typeface="Wingdings" pitchFamily="2" charset="2"/>
              <a:buChar char="Ø"/>
            </a:pPr>
            <a:r>
              <a:rPr lang="en-US" altLang="zh-CN" sz="2200" b="1">
                <a:solidFill>
                  <a:schemeClr val="tx2"/>
                </a:solidFill>
                <a:ea typeface="楷体_GB2312" pitchFamily="49" charset="-122"/>
              </a:rPr>
              <a:t>IC Package</a:t>
            </a:r>
            <a:r>
              <a:rPr lang="zh-CN" altLang="en-US" sz="2200" b="1">
                <a:solidFill>
                  <a:schemeClr val="tx2"/>
                </a:solidFill>
                <a:ea typeface="楷体_GB2312" pitchFamily="49" charset="-122"/>
              </a:rPr>
              <a:t>种类很多，可以按以下标准分类：</a:t>
            </a:r>
          </a:p>
          <a:p>
            <a:pPr eaLnBrk="0" hangingPunct="0"/>
            <a:endParaRPr lang="zh-CN" altLang="en-US" sz="2200" b="1">
              <a:solidFill>
                <a:schemeClr val="tx2"/>
              </a:solidFill>
              <a:ea typeface="楷体_GB2312" pitchFamily="49" charset="-122"/>
            </a:endParaRPr>
          </a:p>
          <a:p>
            <a:pPr eaLnBrk="0" hangingPunct="0">
              <a:buFontTx/>
              <a:buChar char="•"/>
            </a:pPr>
            <a:r>
              <a:rPr lang="zh-CN" altLang="en-US" sz="2200" b="1">
                <a:solidFill>
                  <a:schemeClr val="tx2"/>
                </a:solidFill>
                <a:ea typeface="楷体_GB2312" pitchFamily="49" charset="-122"/>
              </a:rPr>
              <a:t> 按封装材料划分为：</a:t>
            </a:r>
          </a:p>
          <a:p>
            <a:pPr eaLnBrk="0" hangingPunct="0"/>
            <a:r>
              <a:rPr lang="zh-CN" altLang="en-US" sz="2200" b="1">
                <a:solidFill>
                  <a:schemeClr val="tx2"/>
                </a:solidFill>
                <a:ea typeface="楷体_GB2312" pitchFamily="49" charset="-122"/>
              </a:rPr>
              <a:t>  金属封装、陶瓷封装、塑料封装</a:t>
            </a:r>
          </a:p>
          <a:p>
            <a:pPr eaLnBrk="0" hangingPunct="0">
              <a:buFontTx/>
              <a:buChar char="•"/>
            </a:pPr>
            <a:r>
              <a:rPr lang="zh-CN" altLang="en-US" sz="2200" b="1">
                <a:solidFill>
                  <a:schemeClr val="tx2"/>
                </a:solidFill>
                <a:ea typeface="楷体_GB2312" pitchFamily="49" charset="-122"/>
              </a:rPr>
              <a:t> 按照和</a:t>
            </a:r>
            <a:r>
              <a:rPr lang="en-US" altLang="zh-CN" sz="2200" b="1">
                <a:solidFill>
                  <a:schemeClr val="tx2"/>
                </a:solidFill>
                <a:ea typeface="楷体_GB2312" pitchFamily="49" charset="-122"/>
              </a:rPr>
              <a:t>PCB</a:t>
            </a:r>
            <a:r>
              <a:rPr lang="zh-CN" altLang="en-US" sz="2200" b="1">
                <a:solidFill>
                  <a:schemeClr val="tx2"/>
                </a:solidFill>
                <a:ea typeface="楷体_GB2312" pitchFamily="49" charset="-122"/>
              </a:rPr>
              <a:t>板连接方式分为：</a:t>
            </a:r>
          </a:p>
          <a:p>
            <a:pPr eaLnBrk="0" hangingPunct="0"/>
            <a:r>
              <a:rPr lang="zh-CN" altLang="en-US" sz="2200" b="1">
                <a:solidFill>
                  <a:schemeClr val="tx2"/>
                </a:solidFill>
                <a:ea typeface="楷体_GB2312" pitchFamily="49" charset="-122"/>
              </a:rPr>
              <a:t>   </a:t>
            </a:r>
            <a:r>
              <a:rPr lang="en-US" altLang="zh-CN" sz="2200" b="1">
                <a:solidFill>
                  <a:schemeClr val="tx2"/>
                </a:solidFill>
                <a:ea typeface="楷体_GB2312" pitchFamily="49" charset="-122"/>
              </a:rPr>
              <a:t>PTH</a:t>
            </a:r>
            <a:r>
              <a:rPr lang="zh-CN" altLang="en-US" sz="2200" b="1">
                <a:solidFill>
                  <a:schemeClr val="tx2"/>
                </a:solidFill>
                <a:ea typeface="楷体_GB2312" pitchFamily="49" charset="-122"/>
              </a:rPr>
              <a:t>封装和</a:t>
            </a:r>
            <a:r>
              <a:rPr lang="en-US" altLang="zh-CN" sz="2200" b="1">
                <a:solidFill>
                  <a:schemeClr val="tx2"/>
                </a:solidFill>
                <a:ea typeface="楷体_GB2312" pitchFamily="49" charset="-122"/>
              </a:rPr>
              <a:t>SMT</a:t>
            </a:r>
            <a:r>
              <a:rPr lang="zh-CN" altLang="en-US" sz="2200" b="1">
                <a:solidFill>
                  <a:schemeClr val="tx2"/>
                </a:solidFill>
                <a:ea typeface="楷体_GB2312" pitchFamily="49" charset="-122"/>
              </a:rPr>
              <a:t>封装</a:t>
            </a:r>
          </a:p>
          <a:p>
            <a:pPr eaLnBrk="0" hangingPunct="0">
              <a:buFontTx/>
              <a:buChar char="•"/>
            </a:pPr>
            <a:r>
              <a:rPr lang="zh-CN" altLang="en-US" sz="2200" b="1">
                <a:solidFill>
                  <a:schemeClr val="tx2"/>
                </a:solidFill>
                <a:ea typeface="楷体_GB2312" pitchFamily="49" charset="-122"/>
              </a:rPr>
              <a:t> 按照封装外型可分为：</a:t>
            </a:r>
          </a:p>
          <a:p>
            <a:pPr eaLnBrk="0" hangingPunct="0"/>
            <a:r>
              <a:rPr lang="zh-CN" altLang="en-US" sz="2200" b="1">
                <a:solidFill>
                  <a:schemeClr val="tx2"/>
                </a:solidFill>
                <a:ea typeface="楷体_GB2312" pitchFamily="49" charset="-122"/>
              </a:rPr>
              <a:t>   </a:t>
            </a:r>
            <a:r>
              <a:rPr lang="en-US" altLang="zh-CN" sz="2200" b="1">
                <a:solidFill>
                  <a:schemeClr val="tx2"/>
                </a:solidFill>
                <a:ea typeface="楷体_GB2312" pitchFamily="49" charset="-122"/>
              </a:rPr>
              <a:t>SOT</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SOIC</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TSSOP</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QFN</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QFP</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BGA</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CSP</a:t>
            </a:r>
            <a:r>
              <a:rPr lang="zh-CN" altLang="en-US" sz="2200" b="1">
                <a:solidFill>
                  <a:schemeClr val="tx2"/>
                </a:solidFill>
                <a:ea typeface="楷体_GB2312" pitchFamily="49" charset="-122"/>
              </a:rPr>
              <a:t>等；</a:t>
            </a:r>
          </a:p>
          <a:p>
            <a:pPr eaLnBrk="0" hangingPunct="0">
              <a:buFontTx/>
              <a:buChar char="•"/>
            </a:pPr>
            <a:endParaRPr lang="zh-CN" altLang="en-US" sz="2000">
              <a:solidFill>
                <a:schemeClr val="tx2"/>
              </a:solidFill>
              <a:latin typeface="Times New Roman" pitchFamily="18" charset="0"/>
            </a:endParaRPr>
          </a:p>
          <a:p>
            <a:pPr eaLnBrk="0" hangingPunct="0"/>
            <a:endParaRPr lang="en-US" altLang="zh-CN" sz="2000">
              <a:solidFill>
                <a:schemeClr val="tx2"/>
              </a:solidFill>
              <a:latin typeface="Times New Roman" pitchFamily="18" charset="0"/>
            </a:endParaRPr>
          </a:p>
        </p:txBody>
      </p:sp>
    </p:spTree>
    <p:extLst>
      <p:ext uri="{BB962C8B-B14F-4D97-AF65-F5344CB8AC3E}">
        <p14:creationId xmlns:p14="http://schemas.microsoft.com/office/powerpoint/2010/main" val="4600872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sz="4000">
                <a:ea typeface="楷体_GB2312" pitchFamily="49" charset="-122"/>
              </a:rPr>
              <a:t>IC Package </a:t>
            </a:r>
            <a:r>
              <a:rPr lang="zh-CN" altLang="en-US" sz="4000">
                <a:ea typeface="楷体_GB2312" pitchFamily="49" charset="-122"/>
              </a:rPr>
              <a:t>（</a:t>
            </a:r>
            <a:r>
              <a:rPr lang="en-US" altLang="zh-CN" sz="4000">
                <a:ea typeface="楷体_GB2312" pitchFamily="49" charset="-122"/>
              </a:rPr>
              <a:t>IC</a:t>
            </a:r>
            <a:r>
              <a:rPr lang="zh-CN" altLang="en-US" sz="4000">
                <a:ea typeface="楷体_GB2312" pitchFamily="49" charset="-122"/>
              </a:rPr>
              <a:t>的封装形式）</a:t>
            </a:r>
          </a:p>
        </p:txBody>
      </p:sp>
      <p:sp>
        <p:nvSpPr>
          <p:cNvPr id="7171" name="Rectangle 3"/>
          <p:cNvSpPr>
            <a:spLocks noChangeArrowheads="1"/>
          </p:cNvSpPr>
          <p:nvPr/>
        </p:nvSpPr>
        <p:spPr bwMode="auto">
          <a:xfrm>
            <a:off x="755650" y="1412875"/>
            <a:ext cx="7920038"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Char char="•"/>
            </a:pPr>
            <a:r>
              <a:rPr lang="en-US" altLang="zh-CN" sz="2200">
                <a:solidFill>
                  <a:schemeClr val="tx2"/>
                </a:solidFill>
                <a:latin typeface="Times New Roman" pitchFamily="18" charset="0"/>
              </a:rPr>
              <a:t> </a:t>
            </a:r>
            <a:r>
              <a:rPr lang="zh-CN" altLang="en-US" sz="2200" b="1">
                <a:solidFill>
                  <a:schemeClr val="tx2"/>
                </a:solidFill>
                <a:latin typeface="Times New Roman" pitchFamily="18" charset="0"/>
                <a:ea typeface="楷体_GB2312" pitchFamily="49" charset="-122"/>
              </a:rPr>
              <a:t>按封装材料划分为：</a:t>
            </a:r>
          </a:p>
          <a:p>
            <a:pPr eaLnBrk="0" hangingPunct="0"/>
            <a:r>
              <a:rPr lang="zh-CN" altLang="en-US" sz="2200">
                <a:solidFill>
                  <a:schemeClr val="tx2"/>
                </a:solidFill>
                <a:latin typeface="Times New Roman" pitchFamily="18" charset="0"/>
              </a:rPr>
              <a:t>  </a:t>
            </a:r>
          </a:p>
          <a:p>
            <a:pPr eaLnBrk="0" hangingPunct="0">
              <a:buFontTx/>
              <a:buChar char="•"/>
            </a:pPr>
            <a:endParaRPr lang="zh-CN" altLang="en-US" sz="2200">
              <a:solidFill>
                <a:schemeClr val="tx2"/>
              </a:solidFill>
              <a:latin typeface="Times New Roman" pitchFamily="18" charset="0"/>
            </a:endParaRPr>
          </a:p>
          <a:p>
            <a:pPr eaLnBrk="0" hangingPunct="0">
              <a:buFontTx/>
              <a:buChar char="•"/>
            </a:pPr>
            <a:endParaRPr lang="zh-CN" altLang="en-US" sz="2200">
              <a:solidFill>
                <a:schemeClr val="tx2"/>
              </a:solidFill>
              <a:latin typeface="Times New Roman" pitchFamily="18" charset="0"/>
            </a:endParaRPr>
          </a:p>
          <a:p>
            <a:pPr eaLnBrk="0" hangingPunct="0">
              <a:buFontTx/>
              <a:buChar char="•"/>
            </a:pPr>
            <a:endParaRPr lang="zh-CN" altLang="en-US" sz="2200">
              <a:solidFill>
                <a:schemeClr val="tx2"/>
              </a:solidFill>
              <a:latin typeface="Times New Roman" pitchFamily="18" charset="0"/>
            </a:endParaRPr>
          </a:p>
          <a:p>
            <a:pPr eaLnBrk="0" hangingPunct="0">
              <a:buFontTx/>
              <a:buChar char="•"/>
            </a:pPr>
            <a:endParaRPr lang="zh-CN" altLang="en-US" sz="2200">
              <a:solidFill>
                <a:schemeClr val="tx2"/>
              </a:solidFill>
              <a:latin typeface="Times New Roman" pitchFamily="18" charset="0"/>
            </a:endParaRPr>
          </a:p>
          <a:p>
            <a:pPr eaLnBrk="0" hangingPunct="0">
              <a:buFontTx/>
              <a:buChar char="•"/>
            </a:pPr>
            <a:endParaRPr lang="zh-CN" altLang="en-US" sz="2200">
              <a:solidFill>
                <a:schemeClr val="tx2"/>
              </a:solidFill>
              <a:latin typeface="Times New Roman" pitchFamily="18" charset="0"/>
            </a:endParaRPr>
          </a:p>
          <a:p>
            <a:pPr eaLnBrk="0" hangingPunct="0"/>
            <a:endParaRPr lang="zh-CN" altLang="en-US" sz="2200">
              <a:solidFill>
                <a:schemeClr val="tx2"/>
              </a:solidFill>
              <a:latin typeface="Times New Roman" pitchFamily="18" charset="0"/>
            </a:endParaRPr>
          </a:p>
          <a:p>
            <a:pPr eaLnBrk="0" hangingPunct="0">
              <a:buFontTx/>
              <a:buChar char="•"/>
            </a:pPr>
            <a:endParaRPr lang="zh-CN" altLang="en-US" sz="2000">
              <a:solidFill>
                <a:schemeClr val="tx2"/>
              </a:solidFill>
              <a:latin typeface="Times New Roman" pitchFamily="18" charset="0"/>
            </a:endParaRPr>
          </a:p>
          <a:p>
            <a:pPr eaLnBrk="0" hangingPunct="0"/>
            <a:endParaRPr lang="en-US" altLang="zh-CN" sz="2000">
              <a:solidFill>
                <a:schemeClr val="tx2"/>
              </a:solidFill>
              <a:latin typeface="Times New Roman" pitchFamily="18" charset="0"/>
            </a:endParaRPr>
          </a:p>
        </p:txBody>
      </p:sp>
      <p:pic>
        <p:nvPicPr>
          <p:cNvPr id="7172" name="Picture 4" descr="金属"/>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025" y="4137025"/>
            <a:ext cx="2443163" cy="2232025"/>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塑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970088"/>
            <a:ext cx="3600450" cy="18192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4" name="Picture 6" descr="陶瓷"/>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1484313"/>
            <a:ext cx="2443163" cy="2232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75" name="Text Box 7"/>
          <p:cNvSpPr txBox="1">
            <a:spLocks noChangeArrowheads="1"/>
          </p:cNvSpPr>
          <p:nvPr/>
        </p:nvSpPr>
        <p:spPr bwMode="auto">
          <a:xfrm>
            <a:off x="5580063" y="5949950"/>
            <a:ext cx="1368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a:ea typeface="楷体_GB2312" pitchFamily="49" charset="-122"/>
              </a:rPr>
              <a:t>金属封装</a:t>
            </a:r>
          </a:p>
        </p:txBody>
      </p:sp>
      <p:sp>
        <p:nvSpPr>
          <p:cNvPr id="7176" name="Text Box 8"/>
          <p:cNvSpPr txBox="1">
            <a:spLocks noChangeArrowheads="1"/>
          </p:cNvSpPr>
          <p:nvPr/>
        </p:nvSpPr>
        <p:spPr bwMode="auto">
          <a:xfrm>
            <a:off x="5580063" y="3284538"/>
            <a:ext cx="1368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a:latin typeface="Times New Roman" pitchFamily="18" charset="0"/>
                <a:ea typeface="楷体_GB2312" pitchFamily="49" charset="-122"/>
              </a:rPr>
              <a:t>陶瓷封装</a:t>
            </a:r>
          </a:p>
        </p:txBody>
      </p:sp>
      <p:sp>
        <p:nvSpPr>
          <p:cNvPr id="7177" name="Text Box 9"/>
          <p:cNvSpPr txBox="1">
            <a:spLocks noChangeArrowheads="1"/>
          </p:cNvSpPr>
          <p:nvPr/>
        </p:nvSpPr>
        <p:spPr bwMode="auto">
          <a:xfrm>
            <a:off x="3203575" y="3429000"/>
            <a:ext cx="1512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latin typeface="楷体_GB2312" pitchFamily="49" charset="-122"/>
                <a:ea typeface="楷体_GB2312" pitchFamily="49" charset="-122"/>
              </a:rPr>
              <a:t>   </a:t>
            </a:r>
            <a:r>
              <a:rPr lang="zh-CN" altLang="en-US">
                <a:latin typeface="楷体_GB2312" pitchFamily="49" charset="-122"/>
                <a:ea typeface="楷体_GB2312" pitchFamily="49" charset="-122"/>
              </a:rPr>
              <a:t>塑料封装</a:t>
            </a:r>
          </a:p>
        </p:txBody>
      </p:sp>
      <p:sp>
        <p:nvSpPr>
          <p:cNvPr id="7178" name="Text Box 10"/>
          <p:cNvSpPr txBox="1">
            <a:spLocks noChangeArrowheads="1"/>
          </p:cNvSpPr>
          <p:nvPr/>
        </p:nvSpPr>
        <p:spPr bwMode="auto">
          <a:xfrm>
            <a:off x="900113" y="4067175"/>
            <a:ext cx="467995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a:solidFill>
                  <a:schemeClr val="tx2"/>
                </a:solidFill>
                <a:latin typeface="Times New Roman" pitchFamily="18" charset="0"/>
                <a:ea typeface="楷体_GB2312" pitchFamily="49" charset="-122"/>
              </a:rPr>
              <a:t>金属封装主要用于军工或航天技术，无商业化产品；</a:t>
            </a:r>
          </a:p>
          <a:p>
            <a:pPr eaLnBrk="0" hangingPunct="0">
              <a:spcBef>
                <a:spcPct val="50000"/>
              </a:spcBef>
            </a:pPr>
            <a:r>
              <a:rPr lang="zh-CN" altLang="en-US" sz="2000" b="1">
                <a:solidFill>
                  <a:schemeClr val="tx2"/>
                </a:solidFill>
                <a:latin typeface="Times New Roman" pitchFamily="18" charset="0"/>
                <a:ea typeface="楷体_GB2312" pitchFamily="49" charset="-122"/>
              </a:rPr>
              <a:t>陶瓷封装优于金属封装，也用于军事产品，占少量商业化市场；</a:t>
            </a:r>
          </a:p>
          <a:p>
            <a:pPr eaLnBrk="0" hangingPunct="0">
              <a:spcBef>
                <a:spcPct val="50000"/>
              </a:spcBef>
            </a:pPr>
            <a:r>
              <a:rPr lang="zh-CN" altLang="en-US" sz="2000" b="1">
                <a:solidFill>
                  <a:schemeClr val="tx2"/>
                </a:solidFill>
                <a:latin typeface="Times New Roman" pitchFamily="18" charset="0"/>
                <a:ea typeface="楷体_GB2312" pitchFamily="49" charset="-122"/>
              </a:rPr>
              <a:t>塑料封装用于消费电子，因为其成本低，工艺简单，可靠性高而占有绝大部分的市场份额；</a:t>
            </a:r>
          </a:p>
        </p:txBody>
      </p:sp>
    </p:spTree>
    <p:extLst>
      <p:ext uri="{BB962C8B-B14F-4D97-AF65-F5344CB8AC3E}">
        <p14:creationId xmlns:p14="http://schemas.microsoft.com/office/powerpoint/2010/main" val="24873966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sz="4000">
                <a:ea typeface="楷体_GB2312" pitchFamily="49" charset="-122"/>
              </a:rPr>
              <a:t>IC Package </a:t>
            </a:r>
            <a:r>
              <a:rPr lang="zh-CN" altLang="en-US" sz="4000">
                <a:ea typeface="楷体_GB2312" pitchFamily="49" charset="-122"/>
              </a:rPr>
              <a:t>（</a:t>
            </a:r>
            <a:r>
              <a:rPr lang="en-US" altLang="zh-CN" sz="4000">
                <a:ea typeface="楷体_GB2312" pitchFamily="49" charset="-122"/>
              </a:rPr>
              <a:t>IC</a:t>
            </a:r>
            <a:r>
              <a:rPr lang="zh-CN" altLang="en-US" sz="4000">
                <a:ea typeface="楷体_GB2312" pitchFamily="49" charset="-122"/>
              </a:rPr>
              <a:t>的封装形式）</a:t>
            </a:r>
          </a:p>
        </p:txBody>
      </p:sp>
      <p:sp>
        <p:nvSpPr>
          <p:cNvPr id="8195" name="Rectangle 3"/>
          <p:cNvSpPr>
            <a:spLocks noChangeArrowheads="1"/>
          </p:cNvSpPr>
          <p:nvPr/>
        </p:nvSpPr>
        <p:spPr bwMode="auto">
          <a:xfrm>
            <a:off x="755650" y="1412875"/>
            <a:ext cx="7920038"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Char char="•"/>
            </a:pPr>
            <a:r>
              <a:rPr lang="en-US" altLang="zh-CN" sz="2200" b="1">
                <a:solidFill>
                  <a:schemeClr val="tx2"/>
                </a:solidFill>
                <a:ea typeface="楷体_GB2312" pitchFamily="49" charset="-122"/>
              </a:rPr>
              <a:t> </a:t>
            </a:r>
            <a:r>
              <a:rPr lang="zh-CN" altLang="en-US" sz="2200" b="1">
                <a:solidFill>
                  <a:schemeClr val="tx2"/>
                </a:solidFill>
                <a:ea typeface="楷体_GB2312" pitchFamily="49" charset="-122"/>
              </a:rPr>
              <a:t>按与</a:t>
            </a:r>
            <a:r>
              <a:rPr lang="en-US" altLang="zh-CN" sz="2200" b="1">
                <a:solidFill>
                  <a:schemeClr val="tx2"/>
                </a:solidFill>
                <a:ea typeface="楷体_GB2312" pitchFamily="49" charset="-122"/>
              </a:rPr>
              <a:t>PCB</a:t>
            </a:r>
            <a:r>
              <a:rPr lang="zh-CN" altLang="en-US" sz="2200" b="1">
                <a:solidFill>
                  <a:schemeClr val="tx2"/>
                </a:solidFill>
                <a:ea typeface="楷体_GB2312" pitchFamily="49" charset="-122"/>
              </a:rPr>
              <a:t>板的连接方式划分为：</a:t>
            </a:r>
          </a:p>
          <a:p>
            <a:pPr eaLnBrk="0" hangingPunct="0"/>
            <a:r>
              <a:rPr lang="zh-CN" altLang="en-US" sz="2200">
                <a:solidFill>
                  <a:schemeClr val="tx2"/>
                </a:solidFill>
                <a:latin typeface="Times New Roman" pitchFamily="18" charset="0"/>
              </a:rPr>
              <a:t>  </a:t>
            </a:r>
          </a:p>
          <a:p>
            <a:pPr eaLnBrk="0" hangingPunct="0">
              <a:buFontTx/>
              <a:buChar char="•"/>
            </a:pPr>
            <a:endParaRPr lang="zh-CN" altLang="en-US" sz="2200">
              <a:solidFill>
                <a:schemeClr val="tx2"/>
              </a:solidFill>
              <a:latin typeface="Times New Roman" pitchFamily="18" charset="0"/>
            </a:endParaRPr>
          </a:p>
          <a:p>
            <a:pPr eaLnBrk="0" hangingPunct="0">
              <a:buFontTx/>
              <a:buChar char="•"/>
            </a:pPr>
            <a:endParaRPr lang="zh-CN" altLang="en-US" sz="2200">
              <a:solidFill>
                <a:schemeClr val="tx2"/>
              </a:solidFill>
              <a:latin typeface="Times New Roman" pitchFamily="18" charset="0"/>
            </a:endParaRPr>
          </a:p>
          <a:p>
            <a:pPr eaLnBrk="0" hangingPunct="0">
              <a:buFontTx/>
              <a:buChar char="•"/>
            </a:pPr>
            <a:endParaRPr lang="zh-CN" altLang="en-US" sz="2200">
              <a:solidFill>
                <a:schemeClr val="tx2"/>
              </a:solidFill>
              <a:latin typeface="Times New Roman" pitchFamily="18" charset="0"/>
            </a:endParaRPr>
          </a:p>
          <a:p>
            <a:pPr eaLnBrk="0" hangingPunct="0">
              <a:buFontTx/>
              <a:buChar char="•"/>
            </a:pPr>
            <a:endParaRPr lang="zh-CN" altLang="en-US" sz="2200">
              <a:solidFill>
                <a:schemeClr val="tx2"/>
              </a:solidFill>
              <a:latin typeface="Times New Roman" pitchFamily="18" charset="0"/>
            </a:endParaRPr>
          </a:p>
          <a:p>
            <a:pPr eaLnBrk="0" hangingPunct="0">
              <a:buFontTx/>
              <a:buChar char="•"/>
            </a:pPr>
            <a:endParaRPr lang="zh-CN" altLang="en-US" sz="2200">
              <a:solidFill>
                <a:schemeClr val="tx2"/>
              </a:solidFill>
              <a:latin typeface="Times New Roman" pitchFamily="18" charset="0"/>
            </a:endParaRPr>
          </a:p>
          <a:p>
            <a:pPr eaLnBrk="0" hangingPunct="0"/>
            <a:endParaRPr lang="zh-CN" altLang="en-US" sz="2200">
              <a:solidFill>
                <a:schemeClr val="tx2"/>
              </a:solidFill>
              <a:latin typeface="Times New Roman" pitchFamily="18" charset="0"/>
            </a:endParaRPr>
          </a:p>
          <a:p>
            <a:pPr eaLnBrk="0" hangingPunct="0">
              <a:buFontTx/>
              <a:buChar char="•"/>
            </a:pPr>
            <a:endParaRPr lang="zh-CN" altLang="en-US" sz="2000">
              <a:solidFill>
                <a:schemeClr val="tx2"/>
              </a:solidFill>
              <a:latin typeface="Times New Roman" pitchFamily="18" charset="0"/>
            </a:endParaRPr>
          </a:p>
          <a:p>
            <a:pPr eaLnBrk="0" hangingPunct="0"/>
            <a:endParaRPr lang="en-US" altLang="zh-CN" sz="2000">
              <a:solidFill>
                <a:schemeClr val="tx2"/>
              </a:solidFill>
              <a:latin typeface="Times New Roman" pitchFamily="18" charset="0"/>
            </a:endParaRPr>
          </a:p>
        </p:txBody>
      </p:sp>
      <p:pic>
        <p:nvPicPr>
          <p:cNvPr id="8196" name="Picture 4" descr="SMT-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675" y="1987550"/>
            <a:ext cx="3368675" cy="1619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7" name="Picture 5" descr="P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89138"/>
            <a:ext cx="3170238" cy="1619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8" name="Text Box 6"/>
          <p:cNvSpPr txBox="1">
            <a:spLocks noChangeArrowheads="1"/>
          </p:cNvSpPr>
          <p:nvPr/>
        </p:nvSpPr>
        <p:spPr bwMode="auto">
          <a:xfrm>
            <a:off x="3490913" y="3213100"/>
            <a:ext cx="720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t>PTH</a:t>
            </a:r>
          </a:p>
        </p:txBody>
      </p:sp>
      <p:sp>
        <p:nvSpPr>
          <p:cNvPr id="8199" name="Text Box 7"/>
          <p:cNvSpPr txBox="1">
            <a:spLocks noChangeArrowheads="1"/>
          </p:cNvSpPr>
          <p:nvPr/>
        </p:nvSpPr>
        <p:spPr bwMode="auto">
          <a:xfrm>
            <a:off x="6443663" y="4221163"/>
            <a:ext cx="720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latin typeface="Times New Roman" pitchFamily="18" charset="0"/>
              </a:rPr>
              <a:t>SMT</a:t>
            </a:r>
          </a:p>
        </p:txBody>
      </p:sp>
      <p:sp>
        <p:nvSpPr>
          <p:cNvPr id="8200" name="Text Box 8"/>
          <p:cNvSpPr txBox="1">
            <a:spLocks noChangeArrowheads="1"/>
          </p:cNvSpPr>
          <p:nvPr/>
        </p:nvSpPr>
        <p:spPr bwMode="auto">
          <a:xfrm>
            <a:off x="684213" y="3933825"/>
            <a:ext cx="4103687"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PTH-Pin Through Hole, </a:t>
            </a:r>
            <a:r>
              <a:rPr lang="zh-CN" altLang="en-US" sz="2000" b="1">
                <a:solidFill>
                  <a:schemeClr val="tx2"/>
                </a:solidFill>
                <a:ea typeface="楷体_GB2312" pitchFamily="49" charset="-122"/>
              </a:rPr>
              <a:t>通孔式；</a:t>
            </a:r>
          </a:p>
          <a:p>
            <a:pPr eaLnBrk="0" hangingPunct="0">
              <a:spcBef>
                <a:spcPct val="50000"/>
              </a:spcBef>
            </a:pPr>
            <a:r>
              <a:rPr lang="en-US" altLang="zh-CN" sz="2000" b="1">
                <a:solidFill>
                  <a:schemeClr val="tx2"/>
                </a:solidFill>
                <a:ea typeface="楷体_GB2312" pitchFamily="49" charset="-122"/>
              </a:rPr>
              <a:t>SMT-Surface Mount Technology</a:t>
            </a:r>
            <a:r>
              <a:rPr lang="zh-CN" altLang="en-US" sz="2000" b="1">
                <a:solidFill>
                  <a:schemeClr val="tx2"/>
                </a:solidFill>
                <a:ea typeface="楷体_GB2312" pitchFamily="49" charset="-122"/>
              </a:rPr>
              <a:t>，表面贴装式。</a:t>
            </a:r>
          </a:p>
          <a:p>
            <a:pPr eaLnBrk="0" hangingPunct="0">
              <a:spcBef>
                <a:spcPct val="50000"/>
              </a:spcBef>
            </a:pPr>
            <a:r>
              <a:rPr lang="zh-CN" altLang="en-US" sz="2000" b="1">
                <a:solidFill>
                  <a:schemeClr val="tx2"/>
                </a:solidFill>
                <a:ea typeface="楷体_GB2312" pitchFamily="49" charset="-122"/>
              </a:rPr>
              <a:t>目前市面上大部分</a:t>
            </a:r>
            <a:r>
              <a:rPr lang="en-US" altLang="zh-CN" sz="2000" b="1">
                <a:solidFill>
                  <a:schemeClr val="tx2"/>
                </a:solidFill>
                <a:ea typeface="楷体_GB2312" pitchFamily="49" charset="-122"/>
              </a:rPr>
              <a:t>IC</a:t>
            </a:r>
            <a:r>
              <a:rPr lang="zh-CN" altLang="en-US" sz="2000" b="1">
                <a:solidFill>
                  <a:schemeClr val="tx2"/>
                </a:solidFill>
                <a:ea typeface="楷体_GB2312" pitchFamily="49" charset="-122"/>
              </a:rPr>
              <a:t>均采为</a:t>
            </a:r>
            <a:r>
              <a:rPr lang="en-US" altLang="zh-CN" sz="2000" b="1">
                <a:solidFill>
                  <a:schemeClr val="tx2"/>
                </a:solidFill>
                <a:ea typeface="楷体_GB2312" pitchFamily="49" charset="-122"/>
              </a:rPr>
              <a:t>SMT</a:t>
            </a:r>
            <a:r>
              <a:rPr lang="zh-CN" altLang="en-US" sz="2000" b="1">
                <a:solidFill>
                  <a:schemeClr val="tx2"/>
                </a:solidFill>
                <a:ea typeface="楷体_GB2312" pitchFamily="49" charset="-122"/>
              </a:rPr>
              <a:t>式的</a:t>
            </a:r>
          </a:p>
        </p:txBody>
      </p:sp>
      <p:pic>
        <p:nvPicPr>
          <p:cNvPr id="8201" name="Picture 9" descr="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9675" y="3781425"/>
            <a:ext cx="3368675" cy="2887663"/>
          </a:xfrm>
          <a:prstGeom prst="rect">
            <a:avLst/>
          </a:prstGeom>
          <a:noFill/>
          <a:extLst>
            <a:ext uri="{909E8E84-426E-40DD-AFC4-6F175D3DCCD1}">
              <a14:hiddenFill xmlns:a14="http://schemas.microsoft.com/office/drawing/2010/main">
                <a:solidFill>
                  <a:srgbClr val="FFFFFF"/>
                </a:solidFill>
              </a14:hiddenFill>
            </a:ext>
          </a:extLst>
        </p:spPr>
      </p:pic>
      <p:sp>
        <p:nvSpPr>
          <p:cNvPr id="8202" name="Text Box 10"/>
          <p:cNvSpPr txBox="1">
            <a:spLocks noChangeArrowheads="1"/>
          </p:cNvSpPr>
          <p:nvPr/>
        </p:nvSpPr>
        <p:spPr bwMode="auto">
          <a:xfrm>
            <a:off x="7451725" y="3213100"/>
            <a:ext cx="720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t>SMT</a:t>
            </a:r>
          </a:p>
        </p:txBody>
      </p:sp>
    </p:spTree>
    <p:extLst>
      <p:ext uri="{BB962C8B-B14F-4D97-AF65-F5344CB8AC3E}">
        <p14:creationId xmlns:p14="http://schemas.microsoft.com/office/powerpoint/2010/main" val="23181490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sz="4000">
                <a:ea typeface="楷体_GB2312" pitchFamily="49" charset="-122"/>
              </a:rPr>
              <a:t>IC Package </a:t>
            </a:r>
            <a:r>
              <a:rPr lang="zh-CN" altLang="en-US" sz="4000">
                <a:ea typeface="楷体_GB2312" pitchFamily="49" charset="-122"/>
              </a:rPr>
              <a:t>（</a:t>
            </a:r>
            <a:r>
              <a:rPr lang="en-US" altLang="zh-CN" sz="4000">
                <a:ea typeface="楷体_GB2312" pitchFamily="49" charset="-122"/>
              </a:rPr>
              <a:t>IC</a:t>
            </a:r>
            <a:r>
              <a:rPr lang="zh-CN" altLang="en-US" sz="4000">
                <a:ea typeface="楷体_GB2312" pitchFamily="49" charset="-122"/>
              </a:rPr>
              <a:t>的封装形式）</a:t>
            </a:r>
          </a:p>
        </p:txBody>
      </p:sp>
      <p:sp>
        <p:nvSpPr>
          <p:cNvPr id="9219" name="Rectangle 3"/>
          <p:cNvSpPr>
            <a:spLocks noChangeArrowheads="1"/>
          </p:cNvSpPr>
          <p:nvPr/>
        </p:nvSpPr>
        <p:spPr bwMode="auto">
          <a:xfrm>
            <a:off x="755650" y="1412875"/>
            <a:ext cx="7920038" cy="545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Char char="•"/>
            </a:pPr>
            <a:r>
              <a:rPr lang="en-US" altLang="zh-CN" sz="2200" b="1">
                <a:solidFill>
                  <a:schemeClr val="tx2"/>
                </a:solidFill>
                <a:ea typeface="楷体_GB2312" pitchFamily="49" charset="-122"/>
              </a:rPr>
              <a:t> </a:t>
            </a:r>
            <a:r>
              <a:rPr lang="zh-CN" altLang="en-US" sz="2200" b="1">
                <a:solidFill>
                  <a:schemeClr val="tx2"/>
                </a:solidFill>
                <a:ea typeface="楷体_GB2312" pitchFamily="49" charset="-122"/>
              </a:rPr>
              <a:t>按封装外型可分为：</a:t>
            </a:r>
          </a:p>
          <a:p>
            <a:pPr eaLnBrk="0" hangingPunct="0">
              <a:buFontTx/>
              <a:buChar char="•"/>
            </a:pPr>
            <a:endParaRPr lang="zh-CN" altLang="en-US" sz="2200" b="1">
              <a:solidFill>
                <a:schemeClr val="tx2"/>
              </a:solidFill>
              <a:ea typeface="楷体_GB2312" pitchFamily="49" charset="-122"/>
            </a:endParaRPr>
          </a:p>
          <a:p>
            <a:pPr eaLnBrk="0" hangingPunct="0"/>
            <a:r>
              <a:rPr lang="zh-CN" altLang="en-US" sz="2200" b="1">
                <a:solidFill>
                  <a:schemeClr val="tx2"/>
                </a:solidFill>
                <a:ea typeface="楷体_GB2312" pitchFamily="49" charset="-122"/>
              </a:rPr>
              <a:t>  </a:t>
            </a:r>
            <a:r>
              <a:rPr lang="en-US" altLang="zh-CN" sz="2200" b="1">
                <a:solidFill>
                  <a:schemeClr val="tx2"/>
                </a:solidFill>
                <a:ea typeface="楷体_GB2312" pitchFamily="49" charset="-122"/>
              </a:rPr>
              <a:t>SOT </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QFN</a:t>
            </a:r>
            <a:r>
              <a:rPr lang="en-US" altLang="zh-CN" sz="2200" b="1">
                <a:ea typeface="楷体_GB2312" pitchFamily="49" charset="-122"/>
              </a:rPr>
              <a:t> </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SOIC</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TSSOP</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QFP</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BGA</a:t>
            </a:r>
            <a:r>
              <a:rPr lang="zh-CN" altLang="en-US" sz="2200" b="1">
                <a:solidFill>
                  <a:schemeClr val="tx2"/>
                </a:solidFill>
                <a:ea typeface="楷体_GB2312" pitchFamily="49" charset="-122"/>
              </a:rPr>
              <a:t>、</a:t>
            </a:r>
            <a:r>
              <a:rPr lang="en-US" altLang="zh-CN" sz="2200" b="1">
                <a:solidFill>
                  <a:schemeClr val="tx2"/>
                </a:solidFill>
                <a:ea typeface="楷体_GB2312" pitchFamily="49" charset="-122"/>
              </a:rPr>
              <a:t>CSP</a:t>
            </a:r>
            <a:r>
              <a:rPr lang="zh-CN" altLang="en-US" sz="2200" b="1">
                <a:solidFill>
                  <a:schemeClr val="tx2"/>
                </a:solidFill>
                <a:ea typeface="楷体_GB2312" pitchFamily="49" charset="-122"/>
              </a:rPr>
              <a:t>等；</a:t>
            </a:r>
          </a:p>
          <a:p>
            <a:pPr eaLnBrk="0" hangingPunct="0"/>
            <a:endParaRPr lang="zh-CN" altLang="en-US" sz="2200" b="1">
              <a:solidFill>
                <a:schemeClr val="tx2"/>
              </a:solidFill>
              <a:ea typeface="楷体_GB2312" pitchFamily="49" charset="-122"/>
            </a:endParaRPr>
          </a:p>
          <a:p>
            <a:pPr eaLnBrk="0" hangingPunct="0"/>
            <a:endParaRPr lang="zh-CN" altLang="en-US" sz="2200" b="1">
              <a:solidFill>
                <a:schemeClr val="tx2"/>
              </a:solidFill>
              <a:ea typeface="楷体_GB2312" pitchFamily="49" charset="-122"/>
            </a:endParaRPr>
          </a:p>
          <a:p>
            <a:pPr eaLnBrk="0" hangingPunct="0"/>
            <a:endParaRPr lang="zh-CN" altLang="en-US" sz="2200" b="1">
              <a:solidFill>
                <a:schemeClr val="tx2"/>
              </a:solidFill>
              <a:ea typeface="楷体_GB2312" pitchFamily="49" charset="-122"/>
            </a:endParaRPr>
          </a:p>
          <a:p>
            <a:pPr eaLnBrk="0" hangingPunct="0">
              <a:buFontTx/>
              <a:buChar char="•"/>
            </a:pPr>
            <a:r>
              <a:rPr lang="zh-CN" altLang="en-US" sz="2200" b="1">
                <a:solidFill>
                  <a:schemeClr val="tx2"/>
                </a:solidFill>
                <a:ea typeface="楷体_GB2312" pitchFamily="49" charset="-122"/>
              </a:rPr>
              <a:t> 决定封装形式的两个关键因素</a:t>
            </a:r>
            <a:r>
              <a:rPr lang="en-US" altLang="zh-CN" sz="2200" b="1">
                <a:solidFill>
                  <a:schemeClr val="tx2"/>
                </a:solidFill>
                <a:ea typeface="楷体_GB2312" pitchFamily="49" charset="-122"/>
              </a:rPr>
              <a:t>:</a:t>
            </a:r>
          </a:p>
          <a:p>
            <a:pPr eaLnBrk="0" hangingPunct="0">
              <a:buFontTx/>
              <a:buChar char="•"/>
            </a:pPr>
            <a:endParaRPr lang="en-US" altLang="zh-CN" sz="2200" b="1">
              <a:solidFill>
                <a:schemeClr val="tx2"/>
              </a:solidFill>
              <a:ea typeface="楷体_GB2312" pitchFamily="49" charset="-122"/>
            </a:endParaRPr>
          </a:p>
          <a:p>
            <a:pPr eaLnBrk="0" hangingPunct="0">
              <a:buFont typeface="Wingdings" pitchFamily="2" charset="2"/>
              <a:buChar char="Ø"/>
            </a:pPr>
            <a:r>
              <a:rPr lang="en-US" altLang="zh-CN" sz="2200" b="1">
                <a:solidFill>
                  <a:schemeClr val="tx2"/>
                </a:solidFill>
                <a:ea typeface="楷体_GB2312" pitchFamily="49" charset="-122"/>
              </a:rPr>
              <a:t>  </a:t>
            </a:r>
            <a:r>
              <a:rPr lang="zh-CN" altLang="en-US" sz="2200" b="1">
                <a:solidFill>
                  <a:schemeClr val="tx2"/>
                </a:solidFill>
                <a:ea typeface="楷体_GB2312" pitchFamily="49" charset="-122"/>
              </a:rPr>
              <a:t>封装效率。芯片面积</a:t>
            </a:r>
            <a:r>
              <a:rPr lang="en-US" altLang="zh-CN" sz="2200" b="1">
                <a:solidFill>
                  <a:schemeClr val="tx2"/>
                </a:solidFill>
                <a:ea typeface="楷体_GB2312" pitchFamily="49" charset="-122"/>
              </a:rPr>
              <a:t>/</a:t>
            </a:r>
            <a:r>
              <a:rPr lang="zh-CN" altLang="en-US" sz="2200" b="1">
                <a:solidFill>
                  <a:schemeClr val="tx2"/>
                </a:solidFill>
                <a:ea typeface="楷体_GB2312" pitchFamily="49" charset="-122"/>
              </a:rPr>
              <a:t>封装面积，尽量接近</a:t>
            </a:r>
            <a:r>
              <a:rPr lang="en-US" altLang="zh-CN" sz="2200" b="1">
                <a:solidFill>
                  <a:schemeClr val="tx2"/>
                </a:solidFill>
                <a:ea typeface="楷体_GB2312" pitchFamily="49" charset="-122"/>
              </a:rPr>
              <a:t>1:1</a:t>
            </a:r>
            <a:r>
              <a:rPr lang="zh-CN" altLang="en-US" sz="2200" b="1">
                <a:solidFill>
                  <a:schemeClr val="tx2"/>
                </a:solidFill>
                <a:ea typeface="楷体_GB2312" pitchFamily="49" charset="-122"/>
              </a:rPr>
              <a:t>；</a:t>
            </a:r>
          </a:p>
          <a:p>
            <a:pPr eaLnBrk="0" hangingPunct="0">
              <a:buFont typeface="Wingdings" pitchFamily="2" charset="2"/>
              <a:buChar char="Ø"/>
            </a:pPr>
            <a:r>
              <a:rPr lang="zh-CN" altLang="en-US" sz="2200" b="1">
                <a:solidFill>
                  <a:schemeClr val="tx2"/>
                </a:solidFill>
                <a:ea typeface="楷体_GB2312" pitchFamily="49" charset="-122"/>
              </a:rPr>
              <a:t>  引脚数。引脚数越多，越高级，但是工艺难度也相应增加；</a:t>
            </a:r>
          </a:p>
          <a:p>
            <a:pPr eaLnBrk="0" hangingPunct="0">
              <a:buFont typeface="Wingdings" pitchFamily="2" charset="2"/>
              <a:buNone/>
            </a:pPr>
            <a:endParaRPr lang="zh-CN" altLang="en-US" sz="2200" b="1">
              <a:solidFill>
                <a:schemeClr val="tx2"/>
              </a:solidFill>
              <a:ea typeface="楷体_GB2312" pitchFamily="49" charset="-122"/>
            </a:endParaRPr>
          </a:p>
          <a:p>
            <a:pPr eaLnBrk="0" hangingPunct="0">
              <a:buFont typeface="Wingdings" pitchFamily="2" charset="2"/>
              <a:buNone/>
            </a:pPr>
            <a:r>
              <a:rPr lang="zh-CN" altLang="en-US" sz="2200" b="1">
                <a:solidFill>
                  <a:schemeClr val="tx2"/>
                </a:solidFill>
                <a:ea typeface="楷体_GB2312" pitchFamily="49" charset="-122"/>
              </a:rPr>
              <a:t>     其中，</a:t>
            </a:r>
            <a:r>
              <a:rPr lang="en-US" altLang="zh-CN" sz="2200" b="1">
                <a:solidFill>
                  <a:schemeClr val="tx2"/>
                </a:solidFill>
                <a:ea typeface="楷体_GB2312" pitchFamily="49" charset="-122"/>
              </a:rPr>
              <a:t>CSP</a:t>
            </a:r>
            <a:r>
              <a:rPr lang="zh-CN" altLang="en-US" sz="2200" b="1">
                <a:solidFill>
                  <a:schemeClr val="tx2"/>
                </a:solidFill>
                <a:ea typeface="楷体_GB2312" pitchFamily="49" charset="-122"/>
              </a:rPr>
              <a:t>由于采用了</a:t>
            </a:r>
            <a:r>
              <a:rPr lang="en-US" altLang="zh-CN" sz="2200" b="1">
                <a:solidFill>
                  <a:schemeClr val="tx2"/>
                </a:solidFill>
                <a:ea typeface="楷体_GB2312" pitchFamily="49" charset="-122"/>
              </a:rPr>
              <a:t>Flip Chip</a:t>
            </a:r>
            <a:r>
              <a:rPr lang="zh-CN" altLang="en-US" sz="2200" b="1">
                <a:solidFill>
                  <a:schemeClr val="tx2"/>
                </a:solidFill>
                <a:ea typeface="楷体_GB2312" pitchFamily="49" charset="-122"/>
              </a:rPr>
              <a:t>技术和裸片封装，达到了    </a:t>
            </a:r>
            <a:br>
              <a:rPr lang="zh-CN" altLang="en-US" sz="2200" b="1">
                <a:solidFill>
                  <a:schemeClr val="tx2"/>
                </a:solidFill>
                <a:ea typeface="楷体_GB2312" pitchFamily="49" charset="-122"/>
              </a:rPr>
            </a:br>
            <a:r>
              <a:rPr lang="zh-CN" altLang="en-US" sz="2200" b="1">
                <a:solidFill>
                  <a:schemeClr val="tx2"/>
                </a:solidFill>
                <a:ea typeface="楷体_GB2312" pitchFamily="49" charset="-122"/>
              </a:rPr>
              <a:t>     芯片面积</a:t>
            </a:r>
            <a:r>
              <a:rPr lang="en-US" altLang="zh-CN" sz="2200" b="1">
                <a:solidFill>
                  <a:schemeClr val="tx2"/>
                </a:solidFill>
                <a:ea typeface="楷体_GB2312" pitchFamily="49" charset="-122"/>
              </a:rPr>
              <a:t>/</a:t>
            </a:r>
            <a:r>
              <a:rPr lang="zh-CN" altLang="en-US" sz="2200" b="1">
                <a:solidFill>
                  <a:schemeClr val="tx2"/>
                </a:solidFill>
                <a:ea typeface="楷体_GB2312" pitchFamily="49" charset="-122"/>
              </a:rPr>
              <a:t>封装面积</a:t>
            </a:r>
            <a:r>
              <a:rPr lang="en-US" altLang="zh-CN" sz="2200" b="1">
                <a:solidFill>
                  <a:schemeClr val="tx2"/>
                </a:solidFill>
                <a:ea typeface="楷体_GB2312" pitchFamily="49" charset="-122"/>
              </a:rPr>
              <a:t>=1:1</a:t>
            </a:r>
            <a:r>
              <a:rPr lang="zh-CN" altLang="en-US" sz="2200" b="1">
                <a:solidFill>
                  <a:schemeClr val="tx2"/>
                </a:solidFill>
                <a:ea typeface="楷体_GB2312" pitchFamily="49" charset="-122"/>
              </a:rPr>
              <a:t>，为目前最高级的技术；</a:t>
            </a:r>
          </a:p>
          <a:p>
            <a:pPr eaLnBrk="0" hangingPunct="0"/>
            <a:endParaRPr lang="zh-CN" altLang="en-US" sz="2200">
              <a:solidFill>
                <a:schemeClr val="tx2"/>
              </a:solidFill>
              <a:ea typeface="楷体_GB2312" pitchFamily="49" charset="-122"/>
            </a:endParaRPr>
          </a:p>
          <a:p>
            <a:pPr eaLnBrk="0" hangingPunct="0"/>
            <a:endParaRPr lang="zh-CN" altLang="en-US" sz="2200">
              <a:solidFill>
                <a:schemeClr val="tx2"/>
              </a:solidFill>
              <a:latin typeface="Times New Roman" pitchFamily="18" charset="0"/>
            </a:endParaRPr>
          </a:p>
          <a:p>
            <a:pPr eaLnBrk="0" hangingPunct="0"/>
            <a:endParaRPr lang="en-US" altLang="zh-CN" sz="2200">
              <a:solidFill>
                <a:schemeClr val="tx2"/>
              </a:solidFill>
              <a:latin typeface="Times New Roman" pitchFamily="18" charset="0"/>
            </a:endParaRPr>
          </a:p>
        </p:txBody>
      </p:sp>
      <p:sp>
        <p:nvSpPr>
          <p:cNvPr id="9220" name="Line 4"/>
          <p:cNvSpPr>
            <a:spLocks noChangeShapeType="1"/>
          </p:cNvSpPr>
          <p:nvPr/>
        </p:nvSpPr>
        <p:spPr bwMode="auto">
          <a:xfrm>
            <a:off x="1004888" y="2636838"/>
            <a:ext cx="6662737" cy="0"/>
          </a:xfrm>
          <a:prstGeom prst="line">
            <a:avLst/>
          </a:prstGeom>
          <a:noFill/>
          <a:ln w="158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1" name="Text Box 5"/>
          <p:cNvSpPr txBox="1">
            <a:spLocks noChangeArrowheads="1"/>
          </p:cNvSpPr>
          <p:nvPr/>
        </p:nvSpPr>
        <p:spPr bwMode="auto">
          <a:xfrm>
            <a:off x="1331913" y="2781300"/>
            <a:ext cx="5400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b="1">
                <a:solidFill>
                  <a:schemeClr val="tx2"/>
                </a:solidFill>
                <a:ea typeface="楷体_GB2312" pitchFamily="49" charset="-122"/>
              </a:rPr>
              <a:t>封装形式和工艺逐步高级和复杂</a:t>
            </a:r>
          </a:p>
        </p:txBody>
      </p:sp>
    </p:spTree>
    <p:extLst>
      <p:ext uri="{BB962C8B-B14F-4D97-AF65-F5344CB8AC3E}">
        <p14:creationId xmlns:p14="http://schemas.microsoft.com/office/powerpoint/2010/main" val="25761785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sz="4000">
                <a:ea typeface="楷体_GB2312" pitchFamily="49" charset="-122"/>
              </a:rPr>
              <a:t>IC Package </a:t>
            </a:r>
            <a:r>
              <a:rPr lang="zh-CN" altLang="en-US" sz="4000">
                <a:ea typeface="楷体_GB2312" pitchFamily="49" charset="-122"/>
              </a:rPr>
              <a:t>（</a:t>
            </a:r>
            <a:r>
              <a:rPr lang="en-US" altLang="zh-CN" sz="4000">
                <a:ea typeface="楷体_GB2312" pitchFamily="49" charset="-122"/>
              </a:rPr>
              <a:t>IC</a:t>
            </a:r>
            <a:r>
              <a:rPr lang="zh-CN" altLang="en-US" sz="4000">
                <a:ea typeface="楷体_GB2312" pitchFamily="49" charset="-122"/>
              </a:rPr>
              <a:t>的封装形式）</a:t>
            </a:r>
          </a:p>
        </p:txBody>
      </p:sp>
      <p:sp>
        <p:nvSpPr>
          <p:cNvPr id="10243" name="Rectangle 3"/>
          <p:cNvSpPr>
            <a:spLocks noChangeArrowheads="1"/>
          </p:cNvSpPr>
          <p:nvPr/>
        </p:nvSpPr>
        <p:spPr bwMode="auto">
          <a:xfrm>
            <a:off x="755650" y="1412875"/>
            <a:ext cx="7920038"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Char char="•"/>
            </a:pPr>
            <a:endParaRPr lang="en-US" altLang="zh-CN" sz="2200">
              <a:solidFill>
                <a:schemeClr val="tx2"/>
              </a:solidFill>
              <a:latin typeface="Times New Roman" pitchFamily="18" charset="0"/>
            </a:endParaRPr>
          </a:p>
          <a:p>
            <a:pPr eaLnBrk="0" hangingPunct="0"/>
            <a:endParaRPr lang="en-US" altLang="zh-CN" sz="2200">
              <a:solidFill>
                <a:schemeClr val="tx2"/>
              </a:solidFill>
              <a:latin typeface="Times New Roman" pitchFamily="18" charset="0"/>
            </a:endParaRPr>
          </a:p>
          <a:p>
            <a:pPr eaLnBrk="0" hangingPunct="0"/>
            <a:endParaRPr lang="en-US" altLang="zh-CN" sz="2200">
              <a:solidFill>
                <a:schemeClr val="tx2"/>
              </a:solidFill>
              <a:latin typeface="Times New Roman" pitchFamily="18" charset="0"/>
            </a:endParaRPr>
          </a:p>
          <a:p>
            <a:pPr eaLnBrk="0" hangingPunct="0"/>
            <a:endParaRPr lang="en-US" altLang="zh-CN" sz="2200">
              <a:solidFill>
                <a:schemeClr val="tx2"/>
              </a:solidFill>
              <a:latin typeface="Times New Roman" pitchFamily="18" charset="0"/>
            </a:endParaRPr>
          </a:p>
        </p:txBody>
      </p:sp>
      <p:sp>
        <p:nvSpPr>
          <p:cNvPr id="10244" name="Rectangle 4"/>
          <p:cNvSpPr>
            <a:spLocks noChangeArrowheads="1"/>
          </p:cNvSpPr>
          <p:nvPr/>
        </p:nvSpPr>
        <p:spPr bwMode="auto">
          <a:xfrm>
            <a:off x="612775" y="1412875"/>
            <a:ext cx="8135938" cy="545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Char char="•"/>
            </a:pPr>
            <a:r>
              <a:rPr lang="en-US" altLang="zh-CN" sz="2200" b="1">
                <a:solidFill>
                  <a:schemeClr val="tx2"/>
                </a:solidFill>
                <a:ea typeface="楷体_GB2312" pitchFamily="49" charset="-122"/>
              </a:rPr>
              <a:t> QFN—Quad Flat No-lead Package </a:t>
            </a:r>
            <a:r>
              <a:rPr lang="zh-CN" altLang="en-US" sz="2200" b="1">
                <a:solidFill>
                  <a:schemeClr val="tx2"/>
                </a:solidFill>
                <a:ea typeface="楷体_GB2312" pitchFamily="49" charset="-122"/>
              </a:rPr>
              <a:t>四方无引脚扁平封装</a:t>
            </a:r>
          </a:p>
          <a:p>
            <a:pPr eaLnBrk="0" hangingPunct="0"/>
            <a:endParaRPr lang="zh-CN" altLang="en-US" sz="2200" b="1">
              <a:solidFill>
                <a:schemeClr val="tx2"/>
              </a:solidFill>
              <a:ea typeface="楷体_GB2312" pitchFamily="49" charset="-122"/>
            </a:endParaRPr>
          </a:p>
          <a:p>
            <a:pPr eaLnBrk="0" hangingPunct="0">
              <a:buFontTx/>
              <a:buChar char="•"/>
            </a:pPr>
            <a:r>
              <a:rPr lang="zh-CN" altLang="en-US" sz="2200" b="1">
                <a:solidFill>
                  <a:schemeClr val="tx2"/>
                </a:solidFill>
                <a:ea typeface="楷体_GB2312" pitchFamily="49" charset="-122"/>
              </a:rPr>
              <a:t> </a:t>
            </a:r>
            <a:r>
              <a:rPr lang="en-US" altLang="zh-CN" sz="2200" b="1">
                <a:solidFill>
                  <a:schemeClr val="tx2"/>
                </a:solidFill>
                <a:ea typeface="楷体_GB2312" pitchFamily="49" charset="-122"/>
              </a:rPr>
              <a:t>SOIC—Small Outline IC </a:t>
            </a:r>
            <a:r>
              <a:rPr lang="zh-CN" altLang="en-US" sz="2200" b="1">
                <a:solidFill>
                  <a:schemeClr val="tx2"/>
                </a:solidFill>
                <a:ea typeface="楷体_GB2312" pitchFamily="49" charset="-122"/>
              </a:rPr>
              <a:t>小外形</a:t>
            </a:r>
            <a:r>
              <a:rPr lang="en-US" altLang="zh-CN" sz="2200" b="1">
                <a:solidFill>
                  <a:schemeClr val="tx2"/>
                </a:solidFill>
                <a:ea typeface="楷体_GB2312" pitchFamily="49" charset="-122"/>
              </a:rPr>
              <a:t>IC</a:t>
            </a:r>
            <a:r>
              <a:rPr lang="zh-CN" altLang="en-US" sz="2200" b="1">
                <a:solidFill>
                  <a:schemeClr val="tx2"/>
                </a:solidFill>
                <a:ea typeface="楷体_GB2312" pitchFamily="49" charset="-122"/>
              </a:rPr>
              <a:t>封装</a:t>
            </a:r>
          </a:p>
          <a:p>
            <a:pPr eaLnBrk="0" hangingPunct="0"/>
            <a:endParaRPr lang="zh-CN" altLang="en-US" sz="2200" b="1">
              <a:solidFill>
                <a:schemeClr val="tx2"/>
              </a:solidFill>
              <a:ea typeface="楷体_GB2312" pitchFamily="49" charset="-122"/>
            </a:endParaRPr>
          </a:p>
          <a:p>
            <a:pPr eaLnBrk="0" hangingPunct="0">
              <a:buFontTx/>
              <a:buChar char="•"/>
            </a:pPr>
            <a:r>
              <a:rPr lang="zh-CN" altLang="en-US" sz="2200" b="1">
                <a:solidFill>
                  <a:schemeClr val="tx2"/>
                </a:solidFill>
                <a:ea typeface="楷体_GB2312" pitchFamily="49" charset="-122"/>
              </a:rPr>
              <a:t> </a:t>
            </a:r>
            <a:r>
              <a:rPr lang="en-US" altLang="zh-CN" sz="2200" b="1">
                <a:solidFill>
                  <a:schemeClr val="tx2"/>
                </a:solidFill>
                <a:ea typeface="楷体_GB2312" pitchFamily="49" charset="-122"/>
              </a:rPr>
              <a:t>TSSOP—Thin Small  Shrink Outline Package </a:t>
            </a:r>
            <a:r>
              <a:rPr lang="zh-CN" altLang="en-US" sz="2200" b="1">
                <a:solidFill>
                  <a:schemeClr val="tx2"/>
                </a:solidFill>
                <a:ea typeface="楷体_GB2312" pitchFamily="49" charset="-122"/>
              </a:rPr>
              <a:t>薄小外形封装</a:t>
            </a:r>
          </a:p>
          <a:p>
            <a:pPr eaLnBrk="0" hangingPunct="0"/>
            <a:endParaRPr lang="zh-CN" altLang="en-US" sz="2200" b="1">
              <a:solidFill>
                <a:schemeClr val="tx2"/>
              </a:solidFill>
              <a:ea typeface="楷体_GB2312" pitchFamily="49" charset="-122"/>
            </a:endParaRPr>
          </a:p>
          <a:p>
            <a:pPr eaLnBrk="0" hangingPunct="0">
              <a:buFontTx/>
              <a:buChar char="•"/>
            </a:pPr>
            <a:r>
              <a:rPr lang="zh-CN" altLang="en-US" sz="2200" b="1">
                <a:solidFill>
                  <a:schemeClr val="tx2"/>
                </a:solidFill>
                <a:ea typeface="楷体_GB2312" pitchFamily="49" charset="-122"/>
              </a:rPr>
              <a:t> </a:t>
            </a:r>
            <a:r>
              <a:rPr lang="en-US" altLang="zh-CN" sz="2200" b="1">
                <a:solidFill>
                  <a:schemeClr val="tx2"/>
                </a:solidFill>
                <a:ea typeface="楷体_GB2312" pitchFamily="49" charset="-122"/>
              </a:rPr>
              <a:t>QFP—Quad Flat Package </a:t>
            </a:r>
            <a:r>
              <a:rPr lang="zh-CN" altLang="en-US" sz="2200" b="1">
                <a:solidFill>
                  <a:schemeClr val="tx2"/>
                </a:solidFill>
                <a:ea typeface="楷体_GB2312" pitchFamily="49" charset="-122"/>
              </a:rPr>
              <a:t>四方引脚扁平式封装</a:t>
            </a:r>
          </a:p>
          <a:p>
            <a:pPr eaLnBrk="0" hangingPunct="0">
              <a:buFontTx/>
              <a:buChar char="•"/>
            </a:pPr>
            <a:endParaRPr lang="zh-CN" altLang="en-US" sz="2200" b="1">
              <a:solidFill>
                <a:schemeClr val="tx2"/>
              </a:solidFill>
              <a:ea typeface="楷体_GB2312" pitchFamily="49" charset="-122"/>
            </a:endParaRPr>
          </a:p>
          <a:p>
            <a:pPr eaLnBrk="0" hangingPunct="0">
              <a:buFontTx/>
              <a:buChar char="•"/>
            </a:pPr>
            <a:r>
              <a:rPr lang="zh-CN" altLang="en-US" sz="2200" b="1">
                <a:solidFill>
                  <a:schemeClr val="tx2"/>
                </a:solidFill>
                <a:ea typeface="楷体_GB2312" pitchFamily="49" charset="-122"/>
              </a:rPr>
              <a:t> </a:t>
            </a:r>
            <a:r>
              <a:rPr lang="en-US" altLang="zh-CN" sz="2200" b="1">
                <a:solidFill>
                  <a:schemeClr val="tx2"/>
                </a:solidFill>
                <a:ea typeface="楷体_GB2312" pitchFamily="49" charset="-122"/>
              </a:rPr>
              <a:t>BGA—Ball Grid Array Package </a:t>
            </a:r>
            <a:r>
              <a:rPr lang="zh-CN" altLang="en-US" sz="2200" b="1">
                <a:solidFill>
                  <a:schemeClr val="tx2"/>
                </a:solidFill>
                <a:ea typeface="楷体_GB2312" pitchFamily="49" charset="-122"/>
              </a:rPr>
              <a:t>球栅阵列式封装</a:t>
            </a:r>
          </a:p>
          <a:p>
            <a:pPr eaLnBrk="0" hangingPunct="0"/>
            <a:endParaRPr lang="zh-CN" altLang="en-US" sz="2200" b="1">
              <a:solidFill>
                <a:schemeClr val="tx2"/>
              </a:solidFill>
              <a:ea typeface="楷体_GB2312" pitchFamily="49" charset="-122"/>
            </a:endParaRPr>
          </a:p>
          <a:p>
            <a:pPr eaLnBrk="0" hangingPunct="0">
              <a:buFontTx/>
              <a:buChar char="•"/>
            </a:pPr>
            <a:r>
              <a:rPr lang="zh-CN" altLang="en-US" sz="2200" b="1">
                <a:solidFill>
                  <a:schemeClr val="tx2"/>
                </a:solidFill>
                <a:ea typeface="楷体_GB2312" pitchFamily="49" charset="-122"/>
              </a:rPr>
              <a:t> </a:t>
            </a:r>
            <a:r>
              <a:rPr lang="en-US" altLang="zh-CN" sz="2200" b="1">
                <a:solidFill>
                  <a:schemeClr val="tx2"/>
                </a:solidFill>
                <a:ea typeface="楷体_GB2312" pitchFamily="49" charset="-122"/>
              </a:rPr>
              <a:t>CSP—Chip Scale Package </a:t>
            </a:r>
            <a:r>
              <a:rPr lang="zh-CN" altLang="en-US" sz="2200" b="1">
                <a:solidFill>
                  <a:schemeClr val="tx2"/>
                </a:solidFill>
                <a:ea typeface="楷体_GB2312" pitchFamily="49" charset="-122"/>
              </a:rPr>
              <a:t>芯片尺寸级封装 </a:t>
            </a:r>
          </a:p>
          <a:p>
            <a:pPr eaLnBrk="0" hangingPunct="0">
              <a:buFontTx/>
              <a:buChar char="•"/>
            </a:pPr>
            <a:endParaRPr lang="zh-CN" altLang="en-US" sz="2200" b="1">
              <a:solidFill>
                <a:schemeClr val="tx2"/>
              </a:solidFill>
              <a:ea typeface="楷体_GB2312" pitchFamily="49" charset="-122"/>
            </a:endParaRPr>
          </a:p>
          <a:p>
            <a:pPr eaLnBrk="0" hangingPunct="0">
              <a:buFontTx/>
              <a:buChar char="•"/>
            </a:pPr>
            <a:endParaRPr lang="zh-CN" altLang="en-US" sz="2200">
              <a:solidFill>
                <a:schemeClr val="tx2"/>
              </a:solidFill>
              <a:latin typeface="Times New Roman" pitchFamily="18" charset="0"/>
            </a:endParaRPr>
          </a:p>
          <a:p>
            <a:pPr eaLnBrk="0" hangingPunct="0"/>
            <a:endParaRPr lang="zh-CN" altLang="en-US" sz="2200">
              <a:solidFill>
                <a:schemeClr val="tx2"/>
              </a:solidFill>
              <a:latin typeface="Times New Roman" pitchFamily="18" charset="0"/>
            </a:endParaRPr>
          </a:p>
          <a:p>
            <a:pPr eaLnBrk="0" hangingPunct="0"/>
            <a:endParaRPr lang="zh-CN" altLang="en-US" sz="2200">
              <a:solidFill>
                <a:schemeClr val="tx2"/>
              </a:solidFill>
              <a:latin typeface="Times New Roman" pitchFamily="18" charset="0"/>
            </a:endParaRPr>
          </a:p>
          <a:p>
            <a:pPr eaLnBrk="0" hangingPunct="0"/>
            <a:endParaRPr lang="en-US" altLang="zh-CN" sz="2200">
              <a:solidFill>
                <a:schemeClr val="tx2"/>
              </a:solidFill>
              <a:latin typeface="Times New Roman" pitchFamily="18" charset="0"/>
            </a:endParaRPr>
          </a:p>
        </p:txBody>
      </p:sp>
      <p:pic>
        <p:nvPicPr>
          <p:cNvPr id="10245" name="Picture 5" descr="QF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395913"/>
            <a:ext cx="1289050" cy="12731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S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5151438"/>
            <a:ext cx="2667000" cy="1373187"/>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QF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5289550"/>
            <a:ext cx="1493837" cy="1452563"/>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BG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084763"/>
            <a:ext cx="1500187" cy="1389062"/>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descr="TSSO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5229225"/>
            <a:ext cx="1792288" cy="142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9682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sz="4000">
                <a:ea typeface="楷体_GB2312" pitchFamily="49" charset="-122"/>
              </a:rPr>
              <a:t>IC Package Structure</a:t>
            </a:r>
            <a:r>
              <a:rPr lang="zh-CN" altLang="en-US" sz="4000">
                <a:ea typeface="楷体_GB2312" pitchFamily="49" charset="-122"/>
              </a:rPr>
              <a:t>（</a:t>
            </a:r>
            <a:r>
              <a:rPr lang="en-US" altLang="zh-CN" sz="4000">
                <a:ea typeface="楷体_GB2312" pitchFamily="49" charset="-122"/>
              </a:rPr>
              <a:t>IC</a:t>
            </a:r>
            <a:r>
              <a:rPr lang="zh-CN" altLang="en-US" sz="4000">
                <a:ea typeface="楷体_GB2312" pitchFamily="49" charset="-122"/>
              </a:rPr>
              <a:t>结构图）</a:t>
            </a:r>
          </a:p>
        </p:txBody>
      </p:sp>
      <p:pic>
        <p:nvPicPr>
          <p:cNvPr id="11267" name="Picture 3" descr="top-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1595438"/>
            <a:ext cx="313055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o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075" y="1608138"/>
            <a:ext cx="3130550" cy="2411412"/>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side-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402138"/>
            <a:ext cx="3130550" cy="133191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id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7075" y="4403725"/>
            <a:ext cx="3130550" cy="1331913"/>
          </a:xfrm>
          <a:prstGeom prst="rect">
            <a:avLst/>
          </a:prstGeom>
          <a:noFill/>
          <a:extLst>
            <a:ext uri="{909E8E84-426E-40DD-AFC4-6F175D3DCCD1}">
              <a14:hiddenFill xmlns:a14="http://schemas.microsoft.com/office/drawing/2010/main">
                <a:solidFill>
                  <a:srgbClr val="FFFFFF"/>
                </a:solidFill>
              </a14:hiddenFill>
            </a:ext>
          </a:extLst>
        </p:spPr>
      </p:pic>
      <p:sp>
        <p:nvSpPr>
          <p:cNvPr id="11271" name="Text Box 7"/>
          <p:cNvSpPr txBox="1">
            <a:spLocks noChangeArrowheads="1"/>
          </p:cNvSpPr>
          <p:nvPr/>
        </p:nvSpPr>
        <p:spPr bwMode="auto">
          <a:xfrm>
            <a:off x="3419475" y="4005263"/>
            <a:ext cx="15843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b="1"/>
              <a:t>TOP VIEW</a:t>
            </a:r>
          </a:p>
        </p:txBody>
      </p:sp>
      <p:sp>
        <p:nvSpPr>
          <p:cNvPr id="11272" name="Text Box 8"/>
          <p:cNvSpPr txBox="1">
            <a:spLocks noChangeArrowheads="1"/>
          </p:cNvSpPr>
          <p:nvPr/>
        </p:nvSpPr>
        <p:spPr bwMode="auto">
          <a:xfrm>
            <a:off x="3627438" y="5699125"/>
            <a:ext cx="1368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t>SIDE VIEW</a:t>
            </a:r>
          </a:p>
        </p:txBody>
      </p:sp>
      <p:sp>
        <p:nvSpPr>
          <p:cNvPr id="11273" name="Text Box 9"/>
          <p:cNvSpPr txBox="1">
            <a:spLocks noChangeArrowheads="1"/>
          </p:cNvSpPr>
          <p:nvPr/>
        </p:nvSpPr>
        <p:spPr bwMode="auto">
          <a:xfrm>
            <a:off x="7740650" y="1484313"/>
            <a:ext cx="12239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400" b="1">
                <a:solidFill>
                  <a:srgbClr val="FF3300"/>
                </a:solidFill>
                <a:ea typeface="楷体_GB2312" pitchFamily="49" charset="-122"/>
              </a:rPr>
              <a:t>Lead Frame  </a:t>
            </a:r>
            <a:br>
              <a:rPr lang="en-US" altLang="zh-CN" sz="1400" b="1">
                <a:solidFill>
                  <a:srgbClr val="FF3300"/>
                </a:solidFill>
                <a:ea typeface="楷体_GB2312" pitchFamily="49" charset="-122"/>
              </a:rPr>
            </a:br>
            <a:r>
              <a:rPr lang="en-US" altLang="zh-CN" sz="1400" b="1">
                <a:solidFill>
                  <a:srgbClr val="FF3300"/>
                </a:solidFill>
                <a:ea typeface="楷体_GB2312" pitchFamily="49" charset="-122"/>
              </a:rPr>
              <a:t>  </a:t>
            </a:r>
            <a:r>
              <a:rPr lang="zh-CN" altLang="en-US" sz="1400" b="1">
                <a:solidFill>
                  <a:srgbClr val="FF3300"/>
                </a:solidFill>
                <a:ea typeface="楷体_GB2312" pitchFamily="49" charset="-122"/>
              </a:rPr>
              <a:t>引线框架</a:t>
            </a:r>
          </a:p>
        </p:txBody>
      </p:sp>
      <p:sp>
        <p:nvSpPr>
          <p:cNvPr id="11274" name="Line 10"/>
          <p:cNvSpPr>
            <a:spLocks noChangeShapeType="1"/>
          </p:cNvSpPr>
          <p:nvPr/>
        </p:nvSpPr>
        <p:spPr bwMode="auto">
          <a:xfrm flipH="1" flipV="1">
            <a:off x="6877050" y="4797425"/>
            <a:ext cx="863600" cy="2159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5" name="Text Box 11"/>
          <p:cNvSpPr txBox="1">
            <a:spLocks noChangeArrowheads="1"/>
          </p:cNvSpPr>
          <p:nvPr/>
        </p:nvSpPr>
        <p:spPr bwMode="auto">
          <a:xfrm>
            <a:off x="7740650" y="2997200"/>
            <a:ext cx="12239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400" b="1">
                <a:solidFill>
                  <a:srgbClr val="FF3300"/>
                </a:solidFill>
                <a:ea typeface="楷体_GB2312" pitchFamily="49" charset="-122"/>
              </a:rPr>
              <a:t>Gold Wire</a:t>
            </a:r>
            <a:br>
              <a:rPr lang="en-US" altLang="zh-CN" sz="1400" b="1">
                <a:solidFill>
                  <a:srgbClr val="FF3300"/>
                </a:solidFill>
                <a:ea typeface="楷体_GB2312" pitchFamily="49" charset="-122"/>
              </a:rPr>
            </a:br>
            <a:r>
              <a:rPr lang="en-US" altLang="zh-CN" sz="1400" b="1">
                <a:solidFill>
                  <a:srgbClr val="FF3300"/>
                </a:solidFill>
                <a:ea typeface="楷体_GB2312" pitchFamily="49" charset="-122"/>
              </a:rPr>
              <a:t>    </a:t>
            </a:r>
            <a:r>
              <a:rPr lang="zh-CN" altLang="en-US" sz="1400" b="1">
                <a:solidFill>
                  <a:srgbClr val="FF3300"/>
                </a:solidFill>
                <a:ea typeface="楷体_GB2312" pitchFamily="49" charset="-122"/>
              </a:rPr>
              <a:t>金 线</a:t>
            </a:r>
          </a:p>
        </p:txBody>
      </p:sp>
      <p:sp>
        <p:nvSpPr>
          <p:cNvPr id="11276" name="Text Box 12"/>
          <p:cNvSpPr txBox="1">
            <a:spLocks noChangeArrowheads="1"/>
          </p:cNvSpPr>
          <p:nvPr/>
        </p:nvSpPr>
        <p:spPr bwMode="auto">
          <a:xfrm>
            <a:off x="7812088" y="2276475"/>
            <a:ext cx="12239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400" b="1">
                <a:solidFill>
                  <a:srgbClr val="FF3300"/>
                </a:solidFill>
                <a:ea typeface="楷体_GB2312" pitchFamily="49" charset="-122"/>
              </a:rPr>
              <a:t>Die Pad   </a:t>
            </a:r>
            <a:br>
              <a:rPr lang="en-US" altLang="zh-CN" sz="1400" b="1">
                <a:solidFill>
                  <a:srgbClr val="FF3300"/>
                </a:solidFill>
                <a:ea typeface="楷体_GB2312" pitchFamily="49" charset="-122"/>
              </a:rPr>
            </a:br>
            <a:r>
              <a:rPr lang="zh-CN" altLang="en-US" sz="1400" b="1">
                <a:solidFill>
                  <a:srgbClr val="FF3300"/>
                </a:solidFill>
                <a:ea typeface="楷体_GB2312" pitchFamily="49" charset="-122"/>
              </a:rPr>
              <a:t>芯片焊盘</a:t>
            </a:r>
          </a:p>
        </p:txBody>
      </p:sp>
      <p:sp>
        <p:nvSpPr>
          <p:cNvPr id="11277" name="Text Box 13"/>
          <p:cNvSpPr txBox="1">
            <a:spLocks noChangeArrowheads="1"/>
          </p:cNvSpPr>
          <p:nvPr/>
        </p:nvSpPr>
        <p:spPr bwMode="auto">
          <a:xfrm>
            <a:off x="7740650" y="3775075"/>
            <a:ext cx="12239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400" b="1">
                <a:solidFill>
                  <a:srgbClr val="FF3300"/>
                </a:solidFill>
                <a:ea typeface="楷体_GB2312" pitchFamily="49" charset="-122"/>
              </a:rPr>
              <a:t>Epoxy   </a:t>
            </a:r>
            <a:br>
              <a:rPr lang="en-US" altLang="zh-CN" sz="1400" b="1">
                <a:solidFill>
                  <a:srgbClr val="FF3300"/>
                </a:solidFill>
                <a:ea typeface="楷体_GB2312" pitchFamily="49" charset="-122"/>
              </a:rPr>
            </a:br>
            <a:r>
              <a:rPr lang="en-US" altLang="zh-CN" sz="1400" b="1">
                <a:solidFill>
                  <a:srgbClr val="FF3300"/>
                </a:solidFill>
                <a:ea typeface="楷体_GB2312" pitchFamily="49" charset="-122"/>
              </a:rPr>
              <a:t> </a:t>
            </a:r>
            <a:r>
              <a:rPr lang="zh-CN" altLang="en-US" sz="1400" b="1">
                <a:solidFill>
                  <a:srgbClr val="FF3300"/>
                </a:solidFill>
                <a:ea typeface="楷体_GB2312" pitchFamily="49" charset="-122"/>
              </a:rPr>
              <a:t>银浆</a:t>
            </a:r>
          </a:p>
        </p:txBody>
      </p:sp>
      <p:sp>
        <p:nvSpPr>
          <p:cNvPr id="11278" name="Text Box 14"/>
          <p:cNvSpPr txBox="1">
            <a:spLocks noChangeArrowheads="1"/>
          </p:cNvSpPr>
          <p:nvPr/>
        </p:nvSpPr>
        <p:spPr bwMode="auto">
          <a:xfrm>
            <a:off x="7740650" y="4643438"/>
            <a:ext cx="1223963"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1400" b="1">
                <a:solidFill>
                  <a:srgbClr val="FF3300"/>
                </a:solidFill>
                <a:ea typeface="楷体_GB2312" pitchFamily="49" charset="-122"/>
              </a:rPr>
              <a:t>Mold Compound </a:t>
            </a:r>
            <a:r>
              <a:rPr lang="zh-CN" altLang="en-US" sz="1400" b="1">
                <a:solidFill>
                  <a:srgbClr val="FF3300"/>
                </a:solidFill>
                <a:ea typeface="楷体_GB2312" pitchFamily="49" charset="-122"/>
              </a:rPr>
              <a:t>环氧树脂</a:t>
            </a:r>
          </a:p>
        </p:txBody>
      </p:sp>
      <p:sp>
        <p:nvSpPr>
          <p:cNvPr id="11279" name="Line 15"/>
          <p:cNvSpPr>
            <a:spLocks noChangeShapeType="1"/>
          </p:cNvSpPr>
          <p:nvPr/>
        </p:nvSpPr>
        <p:spPr bwMode="auto">
          <a:xfrm flipH="1" flipV="1">
            <a:off x="6659563" y="3284538"/>
            <a:ext cx="1152525" cy="72072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0" name="Line 16"/>
          <p:cNvSpPr>
            <a:spLocks noChangeShapeType="1"/>
          </p:cNvSpPr>
          <p:nvPr/>
        </p:nvSpPr>
        <p:spPr bwMode="auto">
          <a:xfrm flipH="1" flipV="1">
            <a:off x="6804025" y="2349500"/>
            <a:ext cx="1008063" cy="14287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1" name="Line 17"/>
          <p:cNvSpPr>
            <a:spLocks noChangeShapeType="1"/>
          </p:cNvSpPr>
          <p:nvPr/>
        </p:nvSpPr>
        <p:spPr bwMode="auto">
          <a:xfrm flipH="1" flipV="1">
            <a:off x="6804025" y="3022600"/>
            <a:ext cx="1081088" cy="28733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2" name="Line 18"/>
          <p:cNvSpPr>
            <a:spLocks noChangeShapeType="1"/>
          </p:cNvSpPr>
          <p:nvPr/>
        </p:nvSpPr>
        <p:spPr bwMode="auto">
          <a:xfrm flipH="1">
            <a:off x="7380288" y="1785938"/>
            <a:ext cx="504825" cy="2873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153139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sz="4000">
                <a:ea typeface="楷体_GB2312" pitchFamily="49" charset="-122"/>
              </a:rPr>
              <a:t>Raw Material in Assembly(</a:t>
            </a:r>
            <a:r>
              <a:rPr lang="zh-CN" altLang="en-US" sz="4000">
                <a:ea typeface="楷体_GB2312" pitchFamily="49" charset="-122"/>
              </a:rPr>
              <a:t>封装原材料</a:t>
            </a:r>
            <a:r>
              <a:rPr lang="en-US" altLang="zh-CN" sz="4000">
                <a:ea typeface="楷体_GB2312" pitchFamily="49" charset="-122"/>
              </a:rPr>
              <a:t>)</a:t>
            </a:r>
          </a:p>
        </p:txBody>
      </p:sp>
      <p:sp>
        <p:nvSpPr>
          <p:cNvPr id="12291" name="Text Box 3"/>
          <p:cNvSpPr txBox="1">
            <a:spLocks noChangeArrowheads="1"/>
          </p:cNvSpPr>
          <p:nvPr/>
        </p:nvSpPr>
        <p:spPr bwMode="auto">
          <a:xfrm>
            <a:off x="684213" y="1412875"/>
            <a:ext cx="8135937" cy="243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200" b="1">
                <a:solidFill>
                  <a:schemeClr val="tx2"/>
                </a:solidFill>
                <a:ea typeface="楷体_GB2312" pitchFamily="49" charset="-122"/>
              </a:rPr>
              <a:t>【Wafer】</a:t>
            </a:r>
            <a:r>
              <a:rPr lang="zh-CN" altLang="en-US" sz="2200" b="1">
                <a:solidFill>
                  <a:schemeClr val="tx2"/>
                </a:solidFill>
                <a:ea typeface="楷体_GB2312" pitchFamily="49" charset="-122"/>
              </a:rPr>
              <a:t>晶圆</a:t>
            </a:r>
          </a:p>
          <a:p>
            <a:pPr eaLnBrk="0" hangingPunct="0">
              <a:spcBef>
                <a:spcPct val="50000"/>
              </a:spcBef>
            </a:pPr>
            <a:endParaRPr lang="zh-CN" altLang="en-US" sz="2200" b="1">
              <a:solidFill>
                <a:schemeClr val="tx2"/>
              </a:solidFill>
              <a:latin typeface="Times New Roman" pitchFamily="18" charset="0"/>
            </a:endParaRP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en-US" altLang="zh-CN" sz="2200">
              <a:solidFill>
                <a:schemeClr val="tx2"/>
              </a:solidFill>
              <a:latin typeface="Times New Roman" pitchFamily="18" charset="0"/>
            </a:endParaRPr>
          </a:p>
        </p:txBody>
      </p:sp>
      <p:pic>
        <p:nvPicPr>
          <p:cNvPr id="12292" name="Picture 4" descr="waf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89138"/>
            <a:ext cx="2476500" cy="2009775"/>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wafe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1989138"/>
            <a:ext cx="3209925" cy="2438400"/>
          </a:xfrm>
          <a:prstGeom prst="rect">
            <a:avLst/>
          </a:prstGeom>
          <a:noFill/>
          <a:extLst>
            <a:ext uri="{909E8E84-426E-40DD-AFC4-6F175D3DCCD1}">
              <a14:hiddenFill xmlns:a14="http://schemas.microsoft.com/office/drawing/2010/main">
                <a:solidFill>
                  <a:srgbClr val="FFFFFF"/>
                </a:solidFill>
              </a14:hiddenFill>
            </a:ext>
          </a:extLst>
        </p:spPr>
      </p:pic>
      <p:sp>
        <p:nvSpPr>
          <p:cNvPr id="12294" name="Text Box 6"/>
          <p:cNvSpPr txBox="1">
            <a:spLocks noChangeArrowheads="1"/>
          </p:cNvSpPr>
          <p:nvPr/>
        </p:nvSpPr>
        <p:spPr bwMode="auto">
          <a:xfrm>
            <a:off x="1042988" y="4437063"/>
            <a:ext cx="2305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solidFill>
                  <a:schemeClr val="tx2"/>
                </a:solidFill>
                <a:latin typeface="Times New Roman" pitchFamily="18" charset="0"/>
              </a:rPr>
              <a:t>……</a:t>
            </a:r>
          </a:p>
        </p:txBody>
      </p:sp>
    </p:spTree>
    <p:extLst>
      <p:ext uri="{BB962C8B-B14F-4D97-AF65-F5344CB8AC3E}">
        <p14:creationId xmlns:p14="http://schemas.microsoft.com/office/powerpoint/2010/main" val="7671893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sz="4000">
                <a:ea typeface="楷体_GB2312" pitchFamily="49" charset="-122"/>
              </a:rPr>
              <a:t>Raw Material in Assembly(</a:t>
            </a:r>
            <a:r>
              <a:rPr lang="zh-CN" altLang="en-US" sz="4000">
                <a:ea typeface="楷体_GB2312" pitchFamily="49" charset="-122"/>
              </a:rPr>
              <a:t>封装原材料</a:t>
            </a:r>
            <a:r>
              <a:rPr lang="en-US" altLang="zh-CN" sz="4000">
                <a:ea typeface="楷体_GB2312" pitchFamily="49" charset="-122"/>
              </a:rPr>
              <a:t>)</a:t>
            </a:r>
          </a:p>
        </p:txBody>
      </p:sp>
      <p:sp>
        <p:nvSpPr>
          <p:cNvPr id="13315" name="Text Box 3"/>
          <p:cNvSpPr txBox="1">
            <a:spLocks noChangeArrowheads="1"/>
          </p:cNvSpPr>
          <p:nvPr/>
        </p:nvSpPr>
        <p:spPr bwMode="auto">
          <a:xfrm>
            <a:off x="684213" y="1341438"/>
            <a:ext cx="8135937" cy="243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200" b="1">
                <a:solidFill>
                  <a:schemeClr val="tx2"/>
                </a:solidFill>
                <a:ea typeface="楷体_GB2312" pitchFamily="49" charset="-122"/>
              </a:rPr>
              <a:t>【Lead Frame】</a:t>
            </a:r>
            <a:r>
              <a:rPr lang="zh-CN" altLang="en-US" sz="2200" b="1">
                <a:solidFill>
                  <a:schemeClr val="tx2"/>
                </a:solidFill>
                <a:ea typeface="楷体_GB2312" pitchFamily="49" charset="-122"/>
              </a:rPr>
              <a:t>引线框架</a:t>
            </a:r>
          </a:p>
          <a:p>
            <a:pPr eaLnBrk="0" hangingPunct="0">
              <a:spcBef>
                <a:spcPct val="50000"/>
              </a:spcBef>
            </a:pPr>
            <a:endParaRPr lang="zh-CN" altLang="en-US" sz="2200">
              <a:solidFill>
                <a:schemeClr val="tx2"/>
              </a:solidFill>
              <a:ea typeface="楷体_GB2312" pitchFamily="49" charset="-122"/>
            </a:endParaRP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en-US" altLang="zh-CN" sz="2200">
              <a:solidFill>
                <a:schemeClr val="tx2"/>
              </a:solidFill>
              <a:latin typeface="Times New Roman" pitchFamily="18" charset="0"/>
            </a:endParaRPr>
          </a:p>
        </p:txBody>
      </p:sp>
      <p:sp>
        <p:nvSpPr>
          <p:cNvPr id="13316" name="Text Box 4"/>
          <p:cNvSpPr txBox="1">
            <a:spLocks noChangeArrowheads="1"/>
          </p:cNvSpPr>
          <p:nvPr/>
        </p:nvSpPr>
        <p:spPr bwMode="auto">
          <a:xfrm>
            <a:off x="827088" y="3644900"/>
            <a:ext cx="8316912"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 typeface="Wingdings" pitchFamily="2" charset="2"/>
              <a:buChar char="Ø"/>
            </a:pPr>
            <a:r>
              <a:rPr lang="zh-CN" altLang="en-US" sz="2000" b="1">
                <a:solidFill>
                  <a:schemeClr val="tx2"/>
                </a:solidFill>
                <a:ea typeface="楷体_GB2312" pitchFamily="49" charset="-122"/>
              </a:rPr>
              <a:t>提供电路连接和</a:t>
            </a:r>
            <a:r>
              <a:rPr lang="en-US" altLang="zh-CN" sz="2000" b="1">
                <a:solidFill>
                  <a:schemeClr val="tx2"/>
                </a:solidFill>
                <a:ea typeface="楷体_GB2312" pitchFamily="49" charset="-122"/>
              </a:rPr>
              <a:t>Die</a:t>
            </a:r>
            <a:r>
              <a:rPr lang="zh-CN" altLang="en-US" sz="2000" b="1">
                <a:solidFill>
                  <a:schemeClr val="tx2"/>
                </a:solidFill>
                <a:ea typeface="楷体_GB2312" pitchFamily="49" charset="-122"/>
              </a:rPr>
              <a:t>的固定作用；</a:t>
            </a:r>
          </a:p>
          <a:p>
            <a:pPr eaLnBrk="0" hangingPunct="0">
              <a:spcBef>
                <a:spcPct val="50000"/>
              </a:spcBef>
              <a:buFont typeface="Wingdings" pitchFamily="2" charset="2"/>
              <a:buChar char="Ø"/>
            </a:pPr>
            <a:r>
              <a:rPr lang="zh-CN" altLang="en-US" sz="2000" b="1">
                <a:solidFill>
                  <a:schemeClr val="tx2"/>
                </a:solidFill>
                <a:ea typeface="楷体_GB2312" pitchFamily="49" charset="-122"/>
              </a:rPr>
              <a:t>主要材料为铜，会在上面进行镀银、</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NiPdAu</a:t>
            </a:r>
            <a:r>
              <a:rPr lang="zh-CN" altLang="en-US" sz="2000" b="1">
                <a:solidFill>
                  <a:schemeClr val="tx2"/>
                </a:solidFill>
                <a:ea typeface="楷体_GB2312" pitchFamily="49" charset="-122"/>
              </a:rPr>
              <a:t>等材料；</a:t>
            </a:r>
          </a:p>
          <a:p>
            <a:pPr eaLnBrk="0" hangingPunct="0">
              <a:spcBef>
                <a:spcPct val="50000"/>
              </a:spcBef>
              <a:buFont typeface="Wingdings" pitchFamily="2" charset="2"/>
              <a:buChar char="Ø"/>
            </a:pPr>
            <a:r>
              <a:rPr lang="en-US" altLang="zh-CN" sz="2000" b="1">
                <a:solidFill>
                  <a:schemeClr val="tx2"/>
                </a:solidFill>
                <a:ea typeface="楷体_GB2312" pitchFamily="49" charset="-122"/>
              </a:rPr>
              <a:t>L/F</a:t>
            </a:r>
            <a:r>
              <a:rPr lang="zh-CN" altLang="en-US" sz="2000" b="1">
                <a:solidFill>
                  <a:schemeClr val="tx2"/>
                </a:solidFill>
                <a:ea typeface="楷体_GB2312" pitchFamily="49" charset="-122"/>
              </a:rPr>
              <a:t>的制程有</a:t>
            </a:r>
            <a:r>
              <a:rPr lang="en-US" altLang="zh-CN" sz="2000" b="1">
                <a:solidFill>
                  <a:schemeClr val="tx2"/>
                </a:solidFill>
                <a:ea typeface="楷体_GB2312" pitchFamily="49" charset="-122"/>
              </a:rPr>
              <a:t>Etch</a:t>
            </a:r>
            <a:r>
              <a:rPr lang="zh-CN" altLang="en-US" sz="2000" b="1">
                <a:solidFill>
                  <a:schemeClr val="tx2"/>
                </a:solidFill>
                <a:ea typeface="楷体_GB2312" pitchFamily="49" charset="-122"/>
              </a:rPr>
              <a:t>和</a:t>
            </a:r>
            <a:r>
              <a:rPr lang="en-US" altLang="zh-CN" sz="2000" b="1">
                <a:solidFill>
                  <a:schemeClr val="tx2"/>
                </a:solidFill>
                <a:ea typeface="楷体_GB2312" pitchFamily="49" charset="-122"/>
              </a:rPr>
              <a:t>Stamp</a:t>
            </a:r>
            <a:r>
              <a:rPr lang="zh-CN" altLang="en-US" sz="2000" b="1">
                <a:solidFill>
                  <a:schemeClr val="tx2"/>
                </a:solidFill>
                <a:ea typeface="楷体_GB2312" pitchFamily="49" charset="-122"/>
              </a:rPr>
              <a:t>两种；</a:t>
            </a:r>
          </a:p>
          <a:p>
            <a:pPr eaLnBrk="0" hangingPunct="0">
              <a:spcBef>
                <a:spcPct val="50000"/>
              </a:spcBef>
              <a:buFont typeface="Wingdings" pitchFamily="2" charset="2"/>
              <a:buChar char="Ø"/>
            </a:pPr>
            <a:r>
              <a:rPr lang="zh-CN" altLang="en-US" sz="2000" b="1">
                <a:solidFill>
                  <a:schemeClr val="tx2"/>
                </a:solidFill>
                <a:ea typeface="楷体_GB2312" pitchFamily="49" charset="-122"/>
              </a:rPr>
              <a:t>易氧化，存放于氮气柜中，湿度小 于</a:t>
            </a:r>
            <a:r>
              <a:rPr lang="en-US" altLang="zh-CN" sz="2000" b="1">
                <a:solidFill>
                  <a:schemeClr val="tx2"/>
                </a:solidFill>
                <a:ea typeface="楷体_GB2312" pitchFamily="49" charset="-122"/>
              </a:rPr>
              <a:t>40%RH;</a:t>
            </a:r>
          </a:p>
          <a:p>
            <a:pPr eaLnBrk="0" hangingPunct="0">
              <a:spcBef>
                <a:spcPct val="50000"/>
              </a:spcBef>
              <a:buFont typeface="Wingdings" pitchFamily="2" charset="2"/>
              <a:buChar char="Ø"/>
            </a:pPr>
            <a:r>
              <a:rPr lang="zh-CN" altLang="en-US" sz="2000" b="1">
                <a:solidFill>
                  <a:schemeClr val="tx2"/>
                </a:solidFill>
                <a:ea typeface="楷体_GB2312" pitchFamily="49" charset="-122"/>
              </a:rPr>
              <a:t>除了</a:t>
            </a:r>
            <a:r>
              <a:rPr lang="en-US" altLang="zh-CN" sz="2000" b="1">
                <a:solidFill>
                  <a:schemeClr val="tx2"/>
                </a:solidFill>
                <a:ea typeface="楷体_GB2312" pitchFamily="49" charset="-122"/>
              </a:rPr>
              <a:t>BGA</a:t>
            </a:r>
            <a:r>
              <a:rPr lang="zh-CN" altLang="en-US" sz="2000" b="1">
                <a:solidFill>
                  <a:schemeClr val="tx2"/>
                </a:solidFill>
                <a:ea typeface="楷体_GB2312" pitchFamily="49" charset="-122"/>
              </a:rPr>
              <a:t>和</a:t>
            </a:r>
            <a:r>
              <a:rPr lang="en-US" altLang="zh-CN" sz="2000" b="1">
                <a:solidFill>
                  <a:schemeClr val="tx2"/>
                </a:solidFill>
                <a:ea typeface="楷体_GB2312" pitchFamily="49" charset="-122"/>
              </a:rPr>
              <a:t>CSP</a:t>
            </a:r>
            <a:r>
              <a:rPr lang="zh-CN" altLang="en-US" sz="2000" b="1">
                <a:solidFill>
                  <a:schemeClr val="tx2"/>
                </a:solidFill>
                <a:ea typeface="楷体_GB2312" pitchFamily="49" charset="-122"/>
              </a:rPr>
              <a:t>外，其他</a:t>
            </a:r>
            <a:r>
              <a:rPr lang="en-US" altLang="zh-CN" sz="2000" b="1">
                <a:solidFill>
                  <a:schemeClr val="tx2"/>
                </a:solidFill>
                <a:ea typeface="楷体_GB2312" pitchFamily="49" charset="-122"/>
              </a:rPr>
              <a:t>Package</a:t>
            </a:r>
            <a:r>
              <a:rPr lang="zh-CN" altLang="en-US" sz="2000" b="1">
                <a:solidFill>
                  <a:schemeClr val="tx2"/>
                </a:solidFill>
                <a:ea typeface="楷体_GB2312" pitchFamily="49" charset="-122"/>
              </a:rPr>
              <a:t>都会采用</a:t>
            </a:r>
            <a:r>
              <a:rPr lang="en-US" altLang="zh-CN" sz="2000" b="1">
                <a:solidFill>
                  <a:schemeClr val="tx2"/>
                </a:solidFill>
                <a:ea typeface="楷体_GB2312" pitchFamily="49" charset="-122"/>
              </a:rPr>
              <a:t>Lead Frame</a:t>
            </a:r>
            <a:r>
              <a:rPr lang="zh-CN" altLang="en-US" sz="2000" b="1">
                <a:solidFill>
                  <a:schemeClr val="tx2"/>
                </a:solidFill>
                <a:ea typeface="楷体_GB2312" pitchFamily="49" charset="-122"/>
              </a:rPr>
              <a:t>，</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BGA</a:t>
            </a:r>
            <a:r>
              <a:rPr lang="zh-CN" altLang="en-US" sz="2000" b="1">
                <a:solidFill>
                  <a:schemeClr val="tx2"/>
                </a:solidFill>
                <a:ea typeface="楷体_GB2312" pitchFamily="49" charset="-122"/>
              </a:rPr>
              <a:t>采用的是</a:t>
            </a:r>
            <a:r>
              <a:rPr lang="en-US" altLang="zh-CN" sz="2000" b="1">
                <a:solidFill>
                  <a:schemeClr val="tx2"/>
                </a:solidFill>
                <a:ea typeface="楷体_GB2312" pitchFamily="49" charset="-122"/>
              </a:rPr>
              <a:t>Substrate</a:t>
            </a:r>
            <a:r>
              <a:rPr lang="zh-CN" altLang="en-US" sz="2000" b="1">
                <a:solidFill>
                  <a:schemeClr val="tx2"/>
                </a:solidFill>
                <a:ea typeface="楷体_GB2312" pitchFamily="49" charset="-122"/>
              </a:rPr>
              <a:t>；</a:t>
            </a:r>
          </a:p>
        </p:txBody>
      </p:sp>
      <p:pic>
        <p:nvPicPr>
          <p:cNvPr id="13317" name="Picture 5" descr="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540000">
            <a:off x="1835150" y="1700213"/>
            <a:ext cx="5976938" cy="1858962"/>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L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80000">
            <a:off x="5938838" y="3487738"/>
            <a:ext cx="1724025" cy="1695450"/>
          </a:xfrm>
          <a:prstGeom prst="rect">
            <a:avLst/>
          </a:prstGeom>
          <a:noFill/>
          <a:extLst>
            <a:ext uri="{909E8E84-426E-40DD-AFC4-6F175D3DCCD1}">
              <a14:hiddenFill xmlns:a14="http://schemas.microsoft.com/office/drawing/2010/main">
                <a:solidFill>
                  <a:srgbClr val="FFFFFF"/>
                </a:solidFill>
              </a14:hiddenFill>
            </a:ext>
          </a:extLst>
        </p:spPr>
      </p:pic>
      <p:sp>
        <p:nvSpPr>
          <p:cNvPr id="13319" name="Line 7"/>
          <p:cNvSpPr>
            <a:spLocks noChangeShapeType="1"/>
          </p:cNvSpPr>
          <p:nvPr/>
        </p:nvSpPr>
        <p:spPr bwMode="auto">
          <a:xfrm>
            <a:off x="6096000" y="3386138"/>
            <a:ext cx="309563" cy="685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2761804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sz="4000">
                <a:ea typeface="楷体_GB2312" pitchFamily="49" charset="-122"/>
              </a:rPr>
              <a:t>Raw Material in Assembly(</a:t>
            </a:r>
            <a:r>
              <a:rPr lang="zh-CN" altLang="en-US" sz="4000">
                <a:ea typeface="楷体_GB2312" pitchFamily="49" charset="-122"/>
              </a:rPr>
              <a:t>封装原材料</a:t>
            </a:r>
            <a:r>
              <a:rPr lang="en-US" altLang="zh-CN" sz="4000">
                <a:ea typeface="楷体_GB2312" pitchFamily="49" charset="-122"/>
              </a:rPr>
              <a:t>)</a:t>
            </a:r>
          </a:p>
        </p:txBody>
      </p:sp>
      <p:sp>
        <p:nvSpPr>
          <p:cNvPr id="14339" name="Text Box 3"/>
          <p:cNvSpPr txBox="1">
            <a:spLocks noChangeArrowheads="1"/>
          </p:cNvSpPr>
          <p:nvPr/>
        </p:nvSpPr>
        <p:spPr bwMode="auto">
          <a:xfrm>
            <a:off x="684213" y="1412875"/>
            <a:ext cx="8135937" cy="243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200" b="1">
                <a:solidFill>
                  <a:schemeClr val="tx2"/>
                </a:solidFill>
                <a:ea typeface="楷体_GB2312" pitchFamily="49" charset="-122"/>
              </a:rPr>
              <a:t>【Gold Wire】</a:t>
            </a:r>
            <a:r>
              <a:rPr lang="zh-CN" altLang="en-US" sz="2200" b="1">
                <a:solidFill>
                  <a:schemeClr val="tx2"/>
                </a:solidFill>
                <a:ea typeface="楷体_GB2312" pitchFamily="49" charset="-122"/>
              </a:rPr>
              <a:t>焊接金线</a:t>
            </a:r>
          </a:p>
          <a:p>
            <a:pPr eaLnBrk="0" hangingPunct="0">
              <a:spcBef>
                <a:spcPct val="50000"/>
              </a:spcBef>
            </a:pPr>
            <a:endParaRPr lang="zh-CN" altLang="en-US" sz="2200" b="1">
              <a:solidFill>
                <a:schemeClr val="tx2"/>
              </a:solidFill>
              <a:latin typeface="Times New Roman" pitchFamily="18" charset="0"/>
            </a:endParaRP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en-US" altLang="zh-CN" sz="2200">
              <a:solidFill>
                <a:schemeClr val="tx2"/>
              </a:solidFill>
              <a:latin typeface="Times New Roman" pitchFamily="18" charset="0"/>
            </a:endParaRPr>
          </a:p>
        </p:txBody>
      </p:sp>
      <p:pic>
        <p:nvPicPr>
          <p:cNvPr id="14340" name="Picture 4" descr="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009775"/>
            <a:ext cx="3527425" cy="2776538"/>
          </a:xfrm>
          <a:prstGeom prst="rect">
            <a:avLst/>
          </a:prstGeom>
          <a:noFill/>
          <a:extLst>
            <a:ext uri="{909E8E84-426E-40DD-AFC4-6F175D3DCCD1}">
              <a14:hiddenFill xmlns:a14="http://schemas.microsoft.com/office/drawing/2010/main">
                <a:solidFill>
                  <a:srgbClr val="FFFFFF"/>
                </a:solidFill>
              </a14:hiddenFill>
            </a:ext>
          </a:extLst>
        </p:spPr>
      </p:pic>
      <p:sp>
        <p:nvSpPr>
          <p:cNvPr id="14341" name="Text Box 5"/>
          <p:cNvSpPr txBox="1">
            <a:spLocks noChangeArrowheads="1"/>
          </p:cNvSpPr>
          <p:nvPr/>
        </p:nvSpPr>
        <p:spPr bwMode="auto">
          <a:xfrm>
            <a:off x="4211638" y="2060575"/>
            <a:ext cx="4752975"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 typeface="Wingdings" pitchFamily="2" charset="2"/>
              <a:buChar char="Ø"/>
            </a:pPr>
            <a:r>
              <a:rPr lang="zh-CN" altLang="en-US" sz="2000" b="1">
                <a:solidFill>
                  <a:schemeClr val="tx2"/>
                </a:solidFill>
                <a:ea typeface="楷体_GB2312" pitchFamily="49" charset="-122"/>
              </a:rPr>
              <a:t>实现芯片和外部引线框架的电性和物</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理连接；</a:t>
            </a:r>
          </a:p>
          <a:p>
            <a:pPr eaLnBrk="0" hangingPunct="0">
              <a:spcBef>
                <a:spcPct val="50000"/>
              </a:spcBef>
              <a:buFont typeface="Wingdings" pitchFamily="2" charset="2"/>
              <a:buChar char="Ø"/>
            </a:pPr>
            <a:r>
              <a:rPr lang="zh-CN" altLang="en-US" sz="2000" b="1">
                <a:solidFill>
                  <a:schemeClr val="tx2"/>
                </a:solidFill>
                <a:ea typeface="楷体_GB2312" pitchFamily="49" charset="-122"/>
              </a:rPr>
              <a:t>金线采用的是</a:t>
            </a:r>
            <a:r>
              <a:rPr lang="en-US" altLang="zh-CN" sz="2000" b="1">
                <a:solidFill>
                  <a:schemeClr val="tx2"/>
                </a:solidFill>
                <a:ea typeface="楷体_GB2312" pitchFamily="49" charset="-122"/>
              </a:rPr>
              <a:t>99.99%</a:t>
            </a:r>
            <a:r>
              <a:rPr lang="zh-CN" altLang="en-US" sz="2000" b="1">
                <a:solidFill>
                  <a:schemeClr val="tx2"/>
                </a:solidFill>
                <a:ea typeface="楷体_GB2312" pitchFamily="49" charset="-122"/>
              </a:rPr>
              <a:t>的高纯度金；</a:t>
            </a:r>
          </a:p>
          <a:p>
            <a:pPr eaLnBrk="0" hangingPunct="0">
              <a:spcBef>
                <a:spcPct val="50000"/>
              </a:spcBef>
              <a:buFont typeface="Wingdings" pitchFamily="2" charset="2"/>
              <a:buChar char="Ø"/>
            </a:pPr>
            <a:r>
              <a:rPr lang="zh-CN" altLang="en-US" sz="2000" b="1">
                <a:solidFill>
                  <a:schemeClr val="tx2"/>
                </a:solidFill>
                <a:ea typeface="楷体_GB2312" pitchFamily="49" charset="-122"/>
              </a:rPr>
              <a:t>同时，出于成本考虑，目前有采用铜</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线和铝线工艺的。优点是成本降低，   </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同时工艺难度加大，良率降低；</a:t>
            </a:r>
          </a:p>
          <a:p>
            <a:pPr eaLnBrk="0" hangingPunct="0">
              <a:spcBef>
                <a:spcPct val="50000"/>
              </a:spcBef>
              <a:buFont typeface="Wingdings" pitchFamily="2" charset="2"/>
              <a:buChar char="Ø"/>
            </a:pPr>
            <a:r>
              <a:rPr lang="zh-CN" altLang="en-US" sz="2000" b="1">
                <a:solidFill>
                  <a:schemeClr val="tx2"/>
                </a:solidFill>
                <a:ea typeface="楷体_GB2312" pitchFamily="49" charset="-122"/>
              </a:rPr>
              <a:t>线径决定可传导的电流；</a:t>
            </a:r>
            <a:r>
              <a:rPr lang="en-US" altLang="zh-CN" sz="2000" b="1">
                <a:solidFill>
                  <a:schemeClr val="tx2"/>
                </a:solidFill>
                <a:ea typeface="楷体_GB2312" pitchFamily="49" charset="-122"/>
              </a:rPr>
              <a:t>0.8mil</a:t>
            </a:r>
            <a:r>
              <a:rPr lang="zh-CN" altLang="en-US" sz="2000" b="1">
                <a:solidFill>
                  <a:schemeClr val="tx2"/>
                </a:solidFill>
                <a:ea typeface="楷体_GB2312" pitchFamily="49" charset="-122"/>
              </a:rPr>
              <a:t>，</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1.0mil</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1.3mils</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1.5mils</a:t>
            </a:r>
            <a:r>
              <a:rPr lang="zh-CN" altLang="en-US" sz="2000" b="1">
                <a:solidFill>
                  <a:schemeClr val="tx2"/>
                </a:solidFill>
                <a:ea typeface="楷体_GB2312" pitchFamily="49" charset="-122"/>
              </a:rPr>
              <a:t>和</a:t>
            </a:r>
            <a:r>
              <a:rPr lang="en-US" altLang="zh-CN" sz="2000" b="1">
                <a:solidFill>
                  <a:schemeClr val="tx2"/>
                </a:solidFill>
                <a:ea typeface="楷体_GB2312" pitchFamily="49" charset="-122"/>
              </a:rPr>
              <a:t>2.0mils</a:t>
            </a:r>
            <a:r>
              <a:rPr lang="zh-CN" altLang="en-US" sz="2000">
                <a:ea typeface="楷体_GB2312" pitchFamily="49" charset="-122"/>
              </a:rPr>
              <a:t>；</a:t>
            </a:r>
          </a:p>
          <a:p>
            <a:pPr eaLnBrk="0" hangingPunct="0">
              <a:spcBef>
                <a:spcPct val="50000"/>
              </a:spcBef>
              <a:buFont typeface="Wingdings" pitchFamily="2" charset="2"/>
              <a:buChar char="Ø"/>
            </a:pPr>
            <a:endParaRPr lang="en-US" altLang="zh-CN" sz="2000">
              <a:ea typeface="楷体_GB2312" pitchFamily="49" charset="-122"/>
            </a:endParaRPr>
          </a:p>
        </p:txBody>
      </p:sp>
    </p:spTree>
    <p:extLst>
      <p:ext uri="{BB962C8B-B14F-4D97-AF65-F5344CB8AC3E}">
        <p14:creationId xmlns:p14="http://schemas.microsoft.com/office/powerpoint/2010/main" val="3045447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sz="4000">
                <a:ea typeface="楷体_GB2312" pitchFamily="49" charset="-122"/>
              </a:rPr>
              <a:t>Raw Material in Assembly(</a:t>
            </a:r>
            <a:r>
              <a:rPr lang="zh-CN" altLang="en-US" sz="4000">
                <a:ea typeface="楷体_GB2312" pitchFamily="49" charset="-122"/>
              </a:rPr>
              <a:t>封装原材料</a:t>
            </a:r>
            <a:r>
              <a:rPr lang="en-US" altLang="zh-CN" sz="4000">
                <a:ea typeface="楷体_GB2312" pitchFamily="49" charset="-122"/>
              </a:rPr>
              <a:t>)</a:t>
            </a:r>
          </a:p>
        </p:txBody>
      </p:sp>
      <p:sp>
        <p:nvSpPr>
          <p:cNvPr id="15363" name="Text Box 3"/>
          <p:cNvSpPr txBox="1">
            <a:spLocks noChangeArrowheads="1"/>
          </p:cNvSpPr>
          <p:nvPr/>
        </p:nvSpPr>
        <p:spPr bwMode="auto">
          <a:xfrm>
            <a:off x="684213" y="1412875"/>
            <a:ext cx="8135937"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200" b="1">
                <a:solidFill>
                  <a:schemeClr val="tx2"/>
                </a:solidFill>
                <a:ea typeface="楷体_GB2312" pitchFamily="49" charset="-122"/>
              </a:rPr>
              <a:t>【Mold Compound】</a:t>
            </a:r>
            <a:r>
              <a:rPr lang="zh-CN" altLang="en-US" sz="2200" b="1">
                <a:solidFill>
                  <a:schemeClr val="tx2"/>
                </a:solidFill>
                <a:ea typeface="楷体_GB2312" pitchFamily="49" charset="-122"/>
              </a:rPr>
              <a:t>塑封料</a:t>
            </a:r>
            <a:r>
              <a:rPr lang="en-US" altLang="zh-CN" sz="2200" b="1">
                <a:solidFill>
                  <a:schemeClr val="tx2"/>
                </a:solidFill>
                <a:ea typeface="楷体_GB2312" pitchFamily="49" charset="-122"/>
              </a:rPr>
              <a:t>/</a:t>
            </a:r>
            <a:r>
              <a:rPr lang="zh-CN" altLang="en-US" sz="2200" b="1">
                <a:solidFill>
                  <a:schemeClr val="tx2"/>
                </a:solidFill>
                <a:ea typeface="楷体_GB2312" pitchFamily="49" charset="-122"/>
              </a:rPr>
              <a:t>环氧树脂</a:t>
            </a:r>
          </a:p>
          <a:p>
            <a:pPr eaLnBrk="0" hangingPunct="0">
              <a:spcBef>
                <a:spcPct val="50000"/>
              </a:spcBef>
              <a:buFont typeface="Wingdings" pitchFamily="2" charset="2"/>
              <a:buChar char="Ø"/>
            </a:pPr>
            <a:endParaRPr lang="zh-CN" altLang="en-US" sz="2200">
              <a:solidFill>
                <a:schemeClr val="tx2"/>
              </a:solidFill>
              <a:ea typeface="楷体_GB2312" pitchFamily="49" charset="-122"/>
            </a:endParaRP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en-US" altLang="zh-CN" sz="2200">
              <a:solidFill>
                <a:schemeClr val="tx2"/>
              </a:solidFill>
              <a:latin typeface="Times New Roman" pitchFamily="18" charset="0"/>
            </a:endParaRPr>
          </a:p>
        </p:txBody>
      </p:sp>
      <p:sp>
        <p:nvSpPr>
          <p:cNvPr id="15364" name="Text Box 4"/>
          <p:cNvSpPr txBox="1">
            <a:spLocks noChangeArrowheads="1"/>
          </p:cNvSpPr>
          <p:nvPr/>
        </p:nvSpPr>
        <p:spPr bwMode="auto">
          <a:xfrm>
            <a:off x="900113" y="1844675"/>
            <a:ext cx="7272337"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 typeface="Wingdings" pitchFamily="2" charset="2"/>
              <a:buChar char="Ø"/>
            </a:pPr>
            <a:r>
              <a:rPr lang="zh-CN" altLang="en-US" sz="2000" b="1">
                <a:solidFill>
                  <a:schemeClr val="tx2"/>
                </a:solidFill>
                <a:ea typeface="楷体_GB2312" pitchFamily="49" charset="-122"/>
              </a:rPr>
              <a:t>主要成分为：环氧树脂及各种添加剂（固化剂，改性剂，脱</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模剂，染色剂，阻燃剂等）；</a:t>
            </a:r>
          </a:p>
          <a:p>
            <a:pPr eaLnBrk="0" hangingPunct="0">
              <a:spcBef>
                <a:spcPct val="50000"/>
              </a:spcBef>
              <a:buFont typeface="Wingdings" pitchFamily="2" charset="2"/>
              <a:buChar char="Ø"/>
            </a:pPr>
            <a:r>
              <a:rPr lang="zh-CN" altLang="en-US" sz="2000" b="1">
                <a:solidFill>
                  <a:schemeClr val="tx2"/>
                </a:solidFill>
                <a:ea typeface="楷体_GB2312" pitchFamily="49" charset="-122"/>
              </a:rPr>
              <a:t>主要功能为：在熔融状态下将</a:t>
            </a:r>
            <a:r>
              <a:rPr lang="en-US" altLang="zh-CN" sz="2000" b="1">
                <a:solidFill>
                  <a:schemeClr val="tx2"/>
                </a:solidFill>
                <a:ea typeface="楷体_GB2312" pitchFamily="49" charset="-122"/>
              </a:rPr>
              <a:t>Die</a:t>
            </a:r>
            <a:r>
              <a:rPr lang="zh-CN" altLang="en-US" sz="2000" b="1">
                <a:solidFill>
                  <a:schemeClr val="tx2"/>
                </a:solidFill>
                <a:ea typeface="楷体_GB2312" pitchFamily="49" charset="-122"/>
              </a:rPr>
              <a:t>和</a:t>
            </a:r>
            <a:r>
              <a:rPr lang="en-US" altLang="zh-CN" sz="2000" b="1">
                <a:solidFill>
                  <a:schemeClr val="tx2"/>
                </a:solidFill>
                <a:ea typeface="楷体_GB2312" pitchFamily="49" charset="-122"/>
              </a:rPr>
              <a:t>Lead Frame</a:t>
            </a:r>
            <a:r>
              <a:rPr lang="zh-CN" altLang="en-US" sz="2000" b="1">
                <a:solidFill>
                  <a:schemeClr val="tx2"/>
                </a:solidFill>
                <a:ea typeface="楷体_GB2312" pitchFamily="49" charset="-122"/>
              </a:rPr>
              <a:t>包裹起来，</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提供物理和电气保护，防止外界干扰；</a:t>
            </a:r>
          </a:p>
          <a:p>
            <a:pPr eaLnBrk="0" hangingPunct="0">
              <a:spcBef>
                <a:spcPct val="50000"/>
              </a:spcBef>
              <a:buFont typeface="Wingdings" pitchFamily="2" charset="2"/>
              <a:buChar char="Ø"/>
            </a:pPr>
            <a:r>
              <a:rPr lang="zh-CN" altLang="en-US" sz="2000" b="1">
                <a:solidFill>
                  <a:schemeClr val="tx2"/>
                </a:solidFill>
                <a:ea typeface="楷体_GB2312" pitchFamily="49" charset="-122"/>
              </a:rPr>
              <a:t>存放条件：零下</a:t>
            </a:r>
            <a:r>
              <a:rPr lang="en-US" altLang="zh-CN" sz="2000" b="1">
                <a:solidFill>
                  <a:schemeClr val="tx2"/>
                </a:solidFill>
                <a:ea typeface="楷体_GB2312" pitchFamily="49" charset="-122"/>
              </a:rPr>
              <a:t>5°</a:t>
            </a:r>
            <a:r>
              <a:rPr lang="zh-CN" altLang="en-US" sz="2000" b="1">
                <a:solidFill>
                  <a:schemeClr val="tx2"/>
                </a:solidFill>
                <a:ea typeface="楷体_GB2312" pitchFamily="49" charset="-122"/>
              </a:rPr>
              <a:t>保存，常温下需回温</a:t>
            </a:r>
            <a:r>
              <a:rPr lang="en-US" altLang="zh-CN" sz="2000" b="1">
                <a:solidFill>
                  <a:schemeClr val="tx2"/>
                </a:solidFill>
                <a:ea typeface="楷体_GB2312" pitchFamily="49" charset="-122"/>
              </a:rPr>
              <a:t>24</a:t>
            </a:r>
            <a:r>
              <a:rPr lang="zh-CN" altLang="en-US" sz="2000" b="1">
                <a:solidFill>
                  <a:schemeClr val="tx2"/>
                </a:solidFill>
                <a:ea typeface="楷体_GB2312" pitchFamily="49" charset="-122"/>
              </a:rPr>
              <a:t>小时；</a:t>
            </a:r>
          </a:p>
        </p:txBody>
      </p:sp>
      <p:pic>
        <p:nvPicPr>
          <p:cNvPr id="15365" name="Picture 5" descr="EM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005263"/>
            <a:ext cx="7421562" cy="2090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3551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sz="4000">
                <a:ea typeface="楷体_GB2312" pitchFamily="49" charset="-122"/>
              </a:rPr>
              <a:t>FOL– Wafer Saw</a:t>
            </a:r>
            <a:r>
              <a:rPr lang="zh-CN" altLang="en-US" sz="4000">
                <a:ea typeface="楷体_GB2312" pitchFamily="49" charset="-122"/>
              </a:rPr>
              <a:t>晶圆切割</a:t>
            </a:r>
          </a:p>
        </p:txBody>
      </p:sp>
      <p:pic>
        <p:nvPicPr>
          <p:cNvPr id="6147" name="Picture 3" descr="saw-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341438"/>
            <a:ext cx="2601912" cy="37052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LA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276475"/>
            <a:ext cx="2443163" cy="2092325"/>
          </a:xfrm>
          <a:prstGeom prst="rect">
            <a:avLst/>
          </a:prstGeom>
          <a:noFill/>
          <a:extLst>
            <a:ext uri="{909E8E84-426E-40DD-AFC4-6F175D3DCCD1}">
              <a14:hiddenFill xmlns:a14="http://schemas.microsoft.com/office/drawing/2010/main">
                <a:solidFill>
                  <a:srgbClr val="FFFFFF"/>
                </a:solidFill>
              </a14:hiddenFill>
            </a:ext>
          </a:extLst>
        </p:spPr>
      </p:pic>
      <p:sp>
        <p:nvSpPr>
          <p:cNvPr id="6149" name="Text Box 5"/>
          <p:cNvSpPr txBox="1">
            <a:spLocks noChangeArrowheads="1"/>
          </p:cNvSpPr>
          <p:nvPr/>
        </p:nvSpPr>
        <p:spPr bwMode="auto">
          <a:xfrm>
            <a:off x="1042988" y="5300663"/>
            <a:ext cx="25923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Wafer Saw Machine</a:t>
            </a:r>
          </a:p>
        </p:txBody>
      </p:sp>
      <p:sp>
        <p:nvSpPr>
          <p:cNvPr id="6150" name="Text Box 6"/>
          <p:cNvSpPr txBox="1">
            <a:spLocks noChangeArrowheads="1"/>
          </p:cNvSpPr>
          <p:nvPr/>
        </p:nvSpPr>
        <p:spPr bwMode="auto">
          <a:xfrm>
            <a:off x="4787900" y="4437063"/>
            <a:ext cx="41148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Saw Blade(</a:t>
            </a:r>
            <a:r>
              <a:rPr lang="zh-CN" altLang="en-US" sz="2000" b="1">
                <a:solidFill>
                  <a:schemeClr val="tx2"/>
                </a:solidFill>
                <a:ea typeface="楷体_GB2312" pitchFamily="49" charset="-122"/>
              </a:rPr>
              <a:t>切割刀片</a:t>
            </a:r>
            <a:r>
              <a:rPr lang="en-US" altLang="zh-CN" sz="2000" b="1">
                <a:solidFill>
                  <a:schemeClr val="tx2"/>
                </a:solidFill>
                <a:ea typeface="楷体_GB2312" pitchFamily="49" charset="-122"/>
              </a:rPr>
              <a:t>)</a:t>
            </a:r>
            <a:r>
              <a:rPr lang="zh-CN" altLang="en-US" sz="2000" b="1">
                <a:solidFill>
                  <a:schemeClr val="tx2"/>
                </a:solidFill>
                <a:ea typeface="楷体_GB2312" pitchFamily="49" charset="-122"/>
              </a:rPr>
              <a:t>：</a:t>
            </a:r>
          </a:p>
          <a:p>
            <a:pPr eaLnBrk="0" hangingPunct="0">
              <a:spcBef>
                <a:spcPct val="50000"/>
              </a:spcBef>
            </a:pPr>
            <a:r>
              <a:rPr lang="en-US" altLang="zh-CN" sz="2000" b="1">
                <a:solidFill>
                  <a:schemeClr val="tx2"/>
                </a:solidFill>
                <a:ea typeface="楷体_GB2312" pitchFamily="49" charset="-122"/>
              </a:rPr>
              <a:t>Life Time</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900~1500M</a:t>
            </a:r>
            <a:r>
              <a:rPr lang="zh-CN" altLang="en-US" sz="2000" b="1">
                <a:solidFill>
                  <a:schemeClr val="tx2"/>
                </a:solidFill>
                <a:ea typeface="楷体_GB2312" pitchFamily="49" charset="-122"/>
              </a:rPr>
              <a:t>；</a:t>
            </a:r>
            <a:br>
              <a:rPr lang="zh-CN" altLang="en-US" sz="2000" b="1">
                <a:solidFill>
                  <a:schemeClr val="tx2"/>
                </a:solidFill>
                <a:ea typeface="楷体_GB2312" pitchFamily="49" charset="-122"/>
              </a:rPr>
            </a:br>
            <a:r>
              <a:rPr lang="en-US" altLang="zh-CN" sz="2000" b="1">
                <a:solidFill>
                  <a:schemeClr val="tx2"/>
                </a:solidFill>
                <a:ea typeface="楷体_GB2312" pitchFamily="49" charset="-122"/>
              </a:rPr>
              <a:t>Spindlier Speed</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30~50K rpm</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Feed Speed</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30~50/s;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sz="4000">
                <a:ea typeface="楷体_GB2312" pitchFamily="49" charset="-122"/>
              </a:rPr>
              <a:t>Raw Material in Assembly(</a:t>
            </a:r>
            <a:r>
              <a:rPr lang="zh-CN" altLang="en-US" sz="4000">
                <a:ea typeface="楷体_GB2312" pitchFamily="49" charset="-122"/>
              </a:rPr>
              <a:t>封装原材料</a:t>
            </a:r>
            <a:r>
              <a:rPr lang="en-US" altLang="zh-CN" sz="4000">
                <a:ea typeface="楷体_GB2312" pitchFamily="49" charset="-122"/>
              </a:rPr>
              <a:t>)</a:t>
            </a:r>
          </a:p>
        </p:txBody>
      </p:sp>
      <p:sp>
        <p:nvSpPr>
          <p:cNvPr id="16387" name="Text Box 3"/>
          <p:cNvSpPr txBox="1">
            <a:spLocks noChangeArrowheads="1"/>
          </p:cNvSpPr>
          <p:nvPr/>
        </p:nvSpPr>
        <p:spPr bwMode="auto">
          <a:xfrm>
            <a:off x="3660775" y="1997075"/>
            <a:ext cx="8135938"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 typeface="Wingdings" pitchFamily="2" charset="2"/>
              <a:buChar char="Ø"/>
            </a:pPr>
            <a:r>
              <a:rPr lang="zh-CN" altLang="en-US" sz="2000" b="1">
                <a:solidFill>
                  <a:schemeClr val="tx2"/>
                </a:solidFill>
                <a:ea typeface="楷体_GB2312" pitchFamily="49" charset="-122"/>
              </a:rPr>
              <a:t>成分为环氧树脂填充金属粉末（</a:t>
            </a:r>
            <a:r>
              <a:rPr lang="en-US" altLang="zh-CN" sz="2000" b="1">
                <a:solidFill>
                  <a:schemeClr val="tx2"/>
                </a:solidFill>
                <a:ea typeface="楷体_GB2312" pitchFamily="49" charset="-122"/>
              </a:rPr>
              <a:t>Ag</a:t>
            </a:r>
            <a:r>
              <a:rPr lang="zh-CN" altLang="en-US" sz="2000" b="1">
                <a:solidFill>
                  <a:schemeClr val="tx2"/>
                </a:solidFill>
                <a:ea typeface="楷体_GB2312" pitchFamily="49" charset="-122"/>
              </a:rPr>
              <a:t>）；</a:t>
            </a:r>
          </a:p>
          <a:p>
            <a:pPr eaLnBrk="0" hangingPunct="0">
              <a:spcBef>
                <a:spcPct val="50000"/>
              </a:spcBef>
              <a:buFont typeface="Wingdings" pitchFamily="2" charset="2"/>
              <a:buChar char="Ø"/>
            </a:pPr>
            <a:r>
              <a:rPr lang="zh-CN" altLang="en-US" sz="2000" b="1">
                <a:solidFill>
                  <a:schemeClr val="tx2"/>
                </a:solidFill>
                <a:ea typeface="楷体_GB2312" pitchFamily="49" charset="-122"/>
              </a:rPr>
              <a:t>有三个作用：将</a:t>
            </a:r>
            <a:r>
              <a:rPr lang="en-US" altLang="zh-CN" sz="2000" b="1">
                <a:solidFill>
                  <a:schemeClr val="tx2"/>
                </a:solidFill>
                <a:ea typeface="楷体_GB2312" pitchFamily="49" charset="-122"/>
              </a:rPr>
              <a:t>Die</a:t>
            </a:r>
            <a:r>
              <a:rPr lang="zh-CN" altLang="en-US" sz="2000" b="1">
                <a:solidFill>
                  <a:schemeClr val="tx2"/>
                </a:solidFill>
                <a:ea typeface="楷体_GB2312" pitchFamily="49" charset="-122"/>
              </a:rPr>
              <a:t>固定在</a:t>
            </a:r>
            <a:r>
              <a:rPr lang="en-US" altLang="zh-CN" sz="2000" b="1">
                <a:solidFill>
                  <a:schemeClr val="tx2"/>
                </a:solidFill>
                <a:ea typeface="楷体_GB2312" pitchFamily="49" charset="-122"/>
              </a:rPr>
              <a:t>Die Pad</a:t>
            </a:r>
            <a:r>
              <a:rPr lang="zh-CN" altLang="en-US" sz="2000" b="1">
                <a:solidFill>
                  <a:schemeClr val="tx2"/>
                </a:solidFill>
                <a:ea typeface="楷体_GB2312" pitchFamily="49" charset="-122"/>
              </a:rPr>
              <a:t>上；</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散热作用，导电作用；</a:t>
            </a:r>
          </a:p>
          <a:p>
            <a:pPr eaLnBrk="0" hangingPunct="0">
              <a:spcBef>
                <a:spcPct val="50000"/>
              </a:spcBef>
              <a:buFont typeface="Wingdings" pitchFamily="2" charset="2"/>
              <a:buChar char="Ø"/>
            </a:pPr>
            <a:r>
              <a:rPr lang="en-US" altLang="zh-CN" sz="2000" b="1">
                <a:solidFill>
                  <a:schemeClr val="tx2"/>
                </a:solidFill>
                <a:ea typeface="楷体_GB2312" pitchFamily="49" charset="-122"/>
              </a:rPr>
              <a:t>-50°</a:t>
            </a:r>
            <a:r>
              <a:rPr lang="zh-CN" altLang="en-US" sz="2000" b="1">
                <a:solidFill>
                  <a:schemeClr val="tx2"/>
                </a:solidFill>
                <a:ea typeface="楷体_GB2312" pitchFamily="49" charset="-122"/>
              </a:rPr>
              <a:t>以下存放，使用之前回温</a:t>
            </a:r>
            <a:r>
              <a:rPr lang="en-US" altLang="zh-CN" sz="2000" b="1">
                <a:solidFill>
                  <a:schemeClr val="tx2"/>
                </a:solidFill>
                <a:ea typeface="楷体_GB2312" pitchFamily="49" charset="-122"/>
              </a:rPr>
              <a:t>24</a:t>
            </a:r>
            <a:r>
              <a:rPr lang="zh-CN" altLang="en-US" sz="2000" b="1">
                <a:solidFill>
                  <a:schemeClr val="tx2"/>
                </a:solidFill>
                <a:ea typeface="楷体_GB2312" pitchFamily="49" charset="-122"/>
              </a:rPr>
              <a:t>小时</a:t>
            </a:r>
            <a:r>
              <a:rPr lang="zh-CN" altLang="en-US" sz="2000">
                <a:solidFill>
                  <a:schemeClr val="tx2"/>
                </a:solidFill>
                <a:ea typeface="楷体_GB2312" pitchFamily="49" charset="-122"/>
              </a:rPr>
              <a:t>；</a:t>
            </a: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zh-CN" altLang="en-US" sz="2200">
              <a:solidFill>
                <a:schemeClr val="tx2"/>
              </a:solidFill>
              <a:latin typeface="Times New Roman" pitchFamily="18" charset="0"/>
            </a:endParaRPr>
          </a:p>
          <a:p>
            <a:pPr eaLnBrk="0" hangingPunct="0">
              <a:spcBef>
                <a:spcPct val="50000"/>
              </a:spcBef>
            </a:pPr>
            <a:endParaRPr lang="en-US" altLang="zh-CN" sz="2200">
              <a:solidFill>
                <a:schemeClr val="tx2"/>
              </a:solidFill>
              <a:latin typeface="Times New Roman" pitchFamily="18" charset="0"/>
            </a:endParaRPr>
          </a:p>
        </p:txBody>
      </p:sp>
      <p:sp>
        <p:nvSpPr>
          <p:cNvPr id="16388" name="Text Box 4"/>
          <p:cNvSpPr txBox="1">
            <a:spLocks noChangeArrowheads="1"/>
          </p:cNvSpPr>
          <p:nvPr/>
        </p:nvSpPr>
        <p:spPr bwMode="auto">
          <a:xfrm>
            <a:off x="488950" y="1412875"/>
            <a:ext cx="2376488" cy="83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200" b="1">
                <a:solidFill>
                  <a:schemeClr val="tx2"/>
                </a:solidFill>
                <a:ea typeface="楷体_GB2312" pitchFamily="49" charset="-122"/>
              </a:rPr>
              <a:t>【Epoxy】</a:t>
            </a:r>
            <a:r>
              <a:rPr lang="zh-CN" altLang="en-US" sz="2200" b="1">
                <a:solidFill>
                  <a:schemeClr val="tx2"/>
                </a:solidFill>
                <a:ea typeface="楷体_GB2312" pitchFamily="49" charset="-122"/>
              </a:rPr>
              <a:t>银浆</a:t>
            </a:r>
          </a:p>
          <a:p>
            <a:pPr eaLnBrk="0" hangingPunct="0">
              <a:spcBef>
                <a:spcPct val="50000"/>
              </a:spcBef>
            </a:pPr>
            <a:endParaRPr lang="en-US" altLang="zh-CN" b="1">
              <a:latin typeface="Times New Roman" pitchFamily="18" charset="0"/>
            </a:endParaRPr>
          </a:p>
        </p:txBody>
      </p:sp>
      <p:pic>
        <p:nvPicPr>
          <p:cNvPr id="16389" name="Picture 5" descr="epox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060575"/>
            <a:ext cx="2911475" cy="2911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7705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sz="4000">
                <a:ea typeface="楷体_GB2312" pitchFamily="49" charset="-122"/>
              </a:rPr>
              <a:t>Typical  Assembly Process Flow</a:t>
            </a:r>
          </a:p>
        </p:txBody>
      </p:sp>
      <p:sp>
        <p:nvSpPr>
          <p:cNvPr id="17411" name="AutoShape 3"/>
          <p:cNvSpPr>
            <a:spLocks noChangeArrowheads="1"/>
          </p:cNvSpPr>
          <p:nvPr/>
        </p:nvSpPr>
        <p:spPr bwMode="auto">
          <a:xfrm>
            <a:off x="2987675" y="1603375"/>
            <a:ext cx="2447925" cy="6477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ea typeface="楷体_GB2312" pitchFamily="49" charset="-122"/>
              </a:rPr>
              <a:t>FOL/</a:t>
            </a:r>
            <a:r>
              <a:rPr lang="zh-CN" altLang="en-US" b="1">
                <a:solidFill>
                  <a:schemeClr val="bg1"/>
                </a:solidFill>
                <a:ea typeface="楷体_GB2312" pitchFamily="49" charset="-122"/>
              </a:rPr>
              <a:t>前段</a:t>
            </a:r>
          </a:p>
        </p:txBody>
      </p:sp>
      <p:sp>
        <p:nvSpPr>
          <p:cNvPr id="17412" name="AutoShape 4"/>
          <p:cNvSpPr>
            <a:spLocks noChangeArrowheads="1"/>
          </p:cNvSpPr>
          <p:nvPr/>
        </p:nvSpPr>
        <p:spPr bwMode="auto">
          <a:xfrm>
            <a:off x="2987675" y="2578100"/>
            <a:ext cx="2447925" cy="6477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EOL/</a:t>
            </a:r>
            <a:r>
              <a:rPr lang="zh-CN" altLang="en-US" sz="2000" b="1">
                <a:solidFill>
                  <a:schemeClr val="bg1"/>
                </a:solidFill>
                <a:ea typeface="楷体_GB2312" pitchFamily="49" charset="-122"/>
              </a:rPr>
              <a:t>中段</a:t>
            </a:r>
          </a:p>
        </p:txBody>
      </p:sp>
      <p:sp>
        <p:nvSpPr>
          <p:cNvPr id="17413" name="AutoShape 5"/>
          <p:cNvSpPr>
            <a:spLocks noChangeArrowheads="1"/>
          </p:cNvSpPr>
          <p:nvPr/>
        </p:nvSpPr>
        <p:spPr bwMode="auto">
          <a:xfrm>
            <a:off x="2987675" y="3540125"/>
            <a:ext cx="2447925" cy="6477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Plating/</a:t>
            </a:r>
            <a:r>
              <a:rPr lang="zh-CN" altLang="en-US" sz="2000" b="1">
                <a:solidFill>
                  <a:schemeClr val="bg1"/>
                </a:solidFill>
                <a:ea typeface="楷体_GB2312" pitchFamily="49" charset="-122"/>
              </a:rPr>
              <a:t>电镀</a:t>
            </a:r>
          </a:p>
        </p:txBody>
      </p:sp>
      <p:sp>
        <p:nvSpPr>
          <p:cNvPr id="17414" name="AutoShape 6"/>
          <p:cNvSpPr>
            <a:spLocks noChangeArrowheads="1"/>
          </p:cNvSpPr>
          <p:nvPr/>
        </p:nvSpPr>
        <p:spPr bwMode="auto">
          <a:xfrm>
            <a:off x="2987675" y="4508500"/>
            <a:ext cx="2447925" cy="6477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EOL/</a:t>
            </a:r>
            <a:r>
              <a:rPr lang="zh-CN" altLang="en-US" sz="2000" b="1">
                <a:solidFill>
                  <a:schemeClr val="bg1"/>
                </a:solidFill>
                <a:ea typeface="楷体_GB2312" pitchFamily="49" charset="-122"/>
              </a:rPr>
              <a:t>后段</a:t>
            </a:r>
          </a:p>
        </p:txBody>
      </p:sp>
      <p:sp>
        <p:nvSpPr>
          <p:cNvPr id="17415" name="AutoShape 7"/>
          <p:cNvSpPr>
            <a:spLocks noChangeArrowheads="1"/>
          </p:cNvSpPr>
          <p:nvPr/>
        </p:nvSpPr>
        <p:spPr bwMode="auto">
          <a:xfrm>
            <a:off x="2987675" y="5445125"/>
            <a:ext cx="2447925" cy="6477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Final Test/</a:t>
            </a:r>
            <a:r>
              <a:rPr lang="zh-CN" altLang="en-US" sz="2000" b="1">
                <a:solidFill>
                  <a:schemeClr val="bg1"/>
                </a:solidFill>
                <a:ea typeface="楷体_GB2312" pitchFamily="49" charset="-122"/>
              </a:rPr>
              <a:t>测试</a:t>
            </a:r>
          </a:p>
        </p:txBody>
      </p:sp>
      <p:sp>
        <p:nvSpPr>
          <p:cNvPr id="17416" name="AutoShape 8"/>
          <p:cNvSpPr>
            <a:spLocks noChangeArrowheads="1"/>
          </p:cNvSpPr>
          <p:nvPr/>
        </p:nvSpPr>
        <p:spPr bwMode="auto">
          <a:xfrm>
            <a:off x="4140200" y="5157788"/>
            <a:ext cx="217488" cy="287337"/>
          </a:xfrm>
          <a:prstGeom prst="downArrow">
            <a:avLst>
              <a:gd name="adj1" fmla="val 50000"/>
              <a:gd name="adj2" fmla="val 330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17" name="AutoShape 9"/>
          <p:cNvSpPr>
            <a:spLocks noChangeArrowheads="1"/>
          </p:cNvSpPr>
          <p:nvPr/>
        </p:nvSpPr>
        <p:spPr bwMode="auto">
          <a:xfrm>
            <a:off x="4140200" y="4208463"/>
            <a:ext cx="217488" cy="287337"/>
          </a:xfrm>
          <a:prstGeom prst="downArrow">
            <a:avLst>
              <a:gd name="adj1" fmla="val 50000"/>
              <a:gd name="adj2" fmla="val 330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18" name="AutoShape 10"/>
          <p:cNvSpPr>
            <a:spLocks noChangeArrowheads="1"/>
          </p:cNvSpPr>
          <p:nvPr/>
        </p:nvSpPr>
        <p:spPr bwMode="auto">
          <a:xfrm>
            <a:off x="4140200" y="3238500"/>
            <a:ext cx="217488" cy="287338"/>
          </a:xfrm>
          <a:prstGeom prst="downArrow">
            <a:avLst>
              <a:gd name="adj1" fmla="val 50000"/>
              <a:gd name="adj2" fmla="val 330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19" name="AutoShape 11"/>
          <p:cNvSpPr>
            <a:spLocks noChangeArrowheads="1"/>
          </p:cNvSpPr>
          <p:nvPr/>
        </p:nvSpPr>
        <p:spPr bwMode="auto">
          <a:xfrm>
            <a:off x="4140200" y="2276475"/>
            <a:ext cx="217488" cy="287338"/>
          </a:xfrm>
          <a:prstGeom prst="downArrow">
            <a:avLst>
              <a:gd name="adj1" fmla="val 50000"/>
              <a:gd name="adj2" fmla="val 330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pic>
        <p:nvPicPr>
          <p:cNvPr id="17420" name="Picture 12" descr="F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1412875"/>
            <a:ext cx="329247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7421" name="Picture 13" descr="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4149725"/>
            <a:ext cx="3297238" cy="2222500"/>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descr="E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2865438"/>
            <a:ext cx="2911475" cy="1954212"/>
          </a:xfrm>
          <a:prstGeom prst="rect">
            <a:avLst/>
          </a:prstGeom>
          <a:noFill/>
          <a:extLst>
            <a:ext uri="{909E8E84-426E-40DD-AFC4-6F175D3DCCD1}">
              <a14:hiddenFill xmlns:a14="http://schemas.microsoft.com/office/drawing/2010/main">
                <a:solidFill>
                  <a:srgbClr val="FFFFFF"/>
                </a:solidFill>
              </a14:hiddenFill>
            </a:ext>
          </a:extLst>
        </p:spPr>
      </p:pic>
      <p:sp>
        <p:nvSpPr>
          <p:cNvPr id="17423" name="AutoShape 15"/>
          <p:cNvSpPr>
            <a:spLocks noChangeArrowheads="1"/>
          </p:cNvSpPr>
          <p:nvPr/>
        </p:nvSpPr>
        <p:spPr bwMode="auto">
          <a:xfrm rot="-2660182">
            <a:off x="5292725" y="1916113"/>
            <a:ext cx="236538" cy="936625"/>
          </a:xfrm>
          <a:prstGeom prst="downArrow">
            <a:avLst>
              <a:gd name="adj1" fmla="val 50000"/>
              <a:gd name="adj2" fmla="val 98993"/>
            </a:avLst>
          </a:prstGeom>
          <a:solidFill>
            <a:srgbClr val="CCFFCC"/>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24" name="AutoShape 16"/>
          <p:cNvSpPr>
            <a:spLocks noChangeArrowheads="1"/>
          </p:cNvSpPr>
          <p:nvPr/>
        </p:nvSpPr>
        <p:spPr bwMode="auto">
          <a:xfrm rot="-2660182">
            <a:off x="5292725" y="4005263"/>
            <a:ext cx="236538" cy="936625"/>
          </a:xfrm>
          <a:prstGeom prst="downArrow">
            <a:avLst>
              <a:gd name="adj1" fmla="val 50000"/>
              <a:gd name="adj2" fmla="val 98993"/>
            </a:avLst>
          </a:prstGeom>
          <a:solidFill>
            <a:srgbClr val="CCFFCC"/>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25" name="AutoShape 17"/>
          <p:cNvSpPr>
            <a:spLocks noChangeArrowheads="1"/>
          </p:cNvSpPr>
          <p:nvPr/>
        </p:nvSpPr>
        <p:spPr bwMode="auto">
          <a:xfrm rot="18939818" flipV="1">
            <a:off x="3136900" y="4230688"/>
            <a:ext cx="238125" cy="792162"/>
          </a:xfrm>
          <a:prstGeom prst="downArrow">
            <a:avLst>
              <a:gd name="adj1" fmla="val 50000"/>
              <a:gd name="adj2" fmla="val 83167"/>
            </a:avLst>
          </a:prstGeom>
          <a:solidFill>
            <a:srgbClr val="CCFFCC"/>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val="39866779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sz="4000">
                <a:ea typeface="楷体_GB2312" pitchFamily="49" charset="-122"/>
              </a:rPr>
              <a:t>FOL– Front of Line</a:t>
            </a:r>
            <a:r>
              <a:rPr lang="zh-CN" altLang="en-US" sz="4000">
                <a:ea typeface="楷体_GB2312" pitchFamily="49" charset="-122"/>
              </a:rPr>
              <a:t>前段工艺</a:t>
            </a:r>
          </a:p>
        </p:txBody>
      </p:sp>
      <p:sp>
        <p:nvSpPr>
          <p:cNvPr id="18435" name="AutoShape 3"/>
          <p:cNvSpPr>
            <a:spLocks noChangeArrowheads="1"/>
          </p:cNvSpPr>
          <p:nvPr/>
        </p:nvSpPr>
        <p:spPr bwMode="auto">
          <a:xfrm>
            <a:off x="827088" y="2924175"/>
            <a:ext cx="1582737" cy="1366838"/>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Back</a:t>
            </a:r>
          </a:p>
          <a:p>
            <a:pPr algn="ctr" eaLnBrk="0" hangingPunct="0"/>
            <a:r>
              <a:rPr lang="en-US" altLang="zh-CN" sz="2000" b="1">
                <a:solidFill>
                  <a:schemeClr val="bg1"/>
                </a:solidFill>
                <a:ea typeface="楷体_GB2312" pitchFamily="49" charset="-122"/>
              </a:rPr>
              <a:t>Grinding</a:t>
            </a:r>
          </a:p>
          <a:p>
            <a:pPr algn="ctr" eaLnBrk="0" hangingPunct="0"/>
            <a:r>
              <a:rPr lang="zh-CN" altLang="en-US" sz="2000" b="1">
                <a:solidFill>
                  <a:schemeClr val="bg1"/>
                </a:solidFill>
                <a:ea typeface="楷体_GB2312" pitchFamily="49" charset="-122"/>
              </a:rPr>
              <a:t>磨片</a:t>
            </a:r>
          </a:p>
        </p:txBody>
      </p:sp>
      <p:sp>
        <p:nvSpPr>
          <p:cNvPr id="18436" name="Rectangle 4"/>
          <p:cNvSpPr>
            <a:spLocks noChangeArrowheads="1"/>
          </p:cNvSpPr>
          <p:nvPr/>
        </p:nvSpPr>
        <p:spPr bwMode="auto">
          <a:xfrm>
            <a:off x="882650" y="1557338"/>
            <a:ext cx="1512888" cy="7921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Wafer</a:t>
            </a:r>
          </a:p>
        </p:txBody>
      </p:sp>
      <p:sp>
        <p:nvSpPr>
          <p:cNvPr id="18437" name="AutoShape 5"/>
          <p:cNvSpPr>
            <a:spLocks noChangeArrowheads="1"/>
          </p:cNvSpPr>
          <p:nvPr/>
        </p:nvSpPr>
        <p:spPr bwMode="auto">
          <a:xfrm>
            <a:off x="900113" y="4799013"/>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Wafer Mount</a:t>
            </a:r>
          </a:p>
          <a:p>
            <a:pPr algn="ctr" eaLnBrk="0" hangingPunct="0"/>
            <a:r>
              <a:rPr lang="zh-CN" altLang="en-US" sz="2000" b="1">
                <a:solidFill>
                  <a:schemeClr val="bg1"/>
                </a:solidFill>
                <a:ea typeface="楷体_GB2312" pitchFamily="49" charset="-122"/>
              </a:rPr>
              <a:t>晶圆安装</a:t>
            </a:r>
          </a:p>
        </p:txBody>
      </p:sp>
      <p:sp>
        <p:nvSpPr>
          <p:cNvPr id="18438" name="AutoShape 6"/>
          <p:cNvSpPr>
            <a:spLocks noChangeArrowheads="1"/>
          </p:cNvSpPr>
          <p:nvPr/>
        </p:nvSpPr>
        <p:spPr bwMode="auto">
          <a:xfrm>
            <a:off x="2989263" y="4799013"/>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Wafer Saw</a:t>
            </a:r>
          </a:p>
          <a:p>
            <a:pPr algn="ctr" eaLnBrk="0" hangingPunct="0"/>
            <a:r>
              <a:rPr lang="zh-CN" altLang="en-US" sz="2000" b="1">
                <a:solidFill>
                  <a:schemeClr val="bg1"/>
                </a:solidFill>
                <a:ea typeface="楷体_GB2312" pitchFamily="49" charset="-122"/>
              </a:rPr>
              <a:t>晶圆切割</a:t>
            </a:r>
          </a:p>
        </p:txBody>
      </p:sp>
      <p:sp>
        <p:nvSpPr>
          <p:cNvPr id="18439" name="AutoShape 7"/>
          <p:cNvSpPr>
            <a:spLocks noChangeArrowheads="1"/>
          </p:cNvSpPr>
          <p:nvPr/>
        </p:nvSpPr>
        <p:spPr bwMode="auto">
          <a:xfrm>
            <a:off x="2941638" y="2998788"/>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Wafer Wash</a:t>
            </a:r>
          </a:p>
          <a:p>
            <a:pPr algn="ctr" eaLnBrk="0" hangingPunct="0"/>
            <a:r>
              <a:rPr lang="zh-CN" altLang="en-US" sz="2000" b="1">
                <a:solidFill>
                  <a:schemeClr val="bg1"/>
                </a:solidFill>
                <a:ea typeface="楷体_GB2312" pitchFamily="49" charset="-122"/>
              </a:rPr>
              <a:t>晶圆清洗</a:t>
            </a:r>
          </a:p>
        </p:txBody>
      </p:sp>
      <p:sp>
        <p:nvSpPr>
          <p:cNvPr id="18440" name="AutoShape 8"/>
          <p:cNvSpPr>
            <a:spLocks noChangeArrowheads="1"/>
          </p:cNvSpPr>
          <p:nvPr/>
        </p:nvSpPr>
        <p:spPr bwMode="auto">
          <a:xfrm>
            <a:off x="5149850" y="1320800"/>
            <a:ext cx="1582738" cy="1366838"/>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Die Attach</a:t>
            </a:r>
          </a:p>
          <a:p>
            <a:pPr algn="ctr" eaLnBrk="0" hangingPunct="0"/>
            <a:r>
              <a:rPr lang="zh-CN" altLang="en-US" sz="2000" b="1">
                <a:solidFill>
                  <a:schemeClr val="bg1"/>
                </a:solidFill>
                <a:ea typeface="楷体_GB2312" pitchFamily="49" charset="-122"/>
              </a:rPr>
              <a:t>芯片粘接</a:t>
            </a:r>
          </a:p>
        </p:txBody>
      </p:sp>
      <p:sp>
        <p:nvSpPr>
          <p:cNvPr id="18441" name="AutoShape 9"/>
          <p:cNvSpPr>
            <a:spLocks noChangeArrowheads="1"/>
          </p:cNvSpPr>
          <p:nvPr/>
        </p:nvSpPr>
        <p:spPr bwMode="auto">
          <a:xfrm>
            <a:off x="5148263" y="2998788"/>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Epoxy Cure</a:t>
            </a:r>
          </a:p>
          <a:p>
            <a:pPr algn="ctr" eaLnBrk="0" hangingPunct="0"/>
            <a:r>
              <a:rPr lang="zh-CN" altLang="en-US" sz="2000" b="1">
                <a:solidFill>
                  <a:schemeClr val="bg1"/>
                </a:solidFill>
                <a:ea typeface="楷体_GB2312" pitchFamily="49" charset="-122"/>
              </a:rPr>
              <a:t>银浆固化</a:t>
            </a:r>
          </a:p>
        </p:txBody>
      </p:sp>
      <p:sp>
        <p:nvSpPr>
          <p:cNvPr id="18442" name="AutoShape 10"/>
          <p:cNvSpPr>
            <a:spLocks noChangeArrowheads="1"/>
          </p:cNvSpPr>
          <p:nvPr/>
        </p:nvSpPr>
        <p:spPr bwMode="auto">
          <a:xfrm>
            <a:off x="5148263" y="4797425"/>
            <a:ext cx="1582737" cy="1366838"/>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Wire Bond</a:t>
            </a:r>
          </a:p>
          <a:p>
            <a:pPr algn="ctr" eaLnBrk="0" hangingPunct="0"/>
            <a:r>
              <a:rPr lang="zh-CN" altLang="en-US" sz="2000" b="1">
                <a:solidFill>
                  <a:schemeClr val="bg1"/>
                </a:solidFill>
                <a:ea typeface="楷体_GB2312" pitchFamily="49" charset="-122"/>
              </a:rPr>
              <a:t>引线焊接</a:t>
            </a:r>
          </a:p>
        </p:txBody>
      </p:sp>
      <p:sp>
        <p:nvSpPr>
          <p:cNvPr id="18443" name="AutoShape 11"/>
          <p:cNvSpPr>
            <a:spLocks noChangeArrowheads="1"/>
          </p:cNvSpPr>
          <p:nvPr/>
        </p:nvSpPr>
        <p:spPr bwMode="auto">
          <a:xfrm>
            <a:off x="2771775" y="1446213"/>
            <a:ext cx="1871663" cy="1152525"/>
          </a:xfrm>
          <a:prstGeom prst="flowChartDecision">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ea typeface="楷体_GB2312" pitchFamily="49" charset="-122"/>
              </a:rPr>
              <a:t>2nd Optical</a:t>
            </a:r>
          </a:p>
          <a:p>
            <a:pPr algn="ctr" eaLnBrk="0" hangingPunct="0"/>
            <a:r>
              <a:rPr lang="zh-CN" altLang="en-US" sz="2000" b="1">
                <a:ea typeface="楷体_GB2312" pitchFamily="49" charset="-122"/>
              </a:rPr>
              <a:t>第二道光检</a:t>
            </a:r>
          </a:p>
        </p:txBody>
      </p:sp>
      <p:sp>
        <p:nvSpPr>
          <p:cNvPr id="18444" name="AutoShape 12"/>
          <p:cNvSpPr>
            <a:spLocks noChangeArrowheads="1"/>
          </p:cNvSpPr>
          <p:nvPr/>
        </p:nvSpPr>
        <p:spPr bwMode="auto">
          <a:xfrm>
            <a:off x="1476375" y="2420938"/>
            <a:ext cx="287338" cy="503237"/>
          </a:xfrm>
          <a:prstGeom prst="downArrow">
            <a:avLst>
              <a:gd name="adj1" fmla="val 50000"/>
              <a:gd name="adj2" fmla="val 4378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445" name="AutoShape 13"/>
          <p:cNvSpPr>
            <a:spLocks noChangeArrowheads="1"/>
          </p:cNvSpPr>
          <p:nvPr/>
        </p:nvSpPr>
        <p:spPr bwMode="auto">
          <a:xfrm>
            <a:off x="1476375" y="4305300"/>
            <a:ext cx="287338" cy="503238"/>
          </a:xfrm>
          <a:prstGeom prst="downArrow">
            <a:avLst>
              <a:gd name="adj1" fmla="val 50000"/>
              <a:gd name="adj2" fmla="val 4378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446" name="AutoShape 14"/>
          <p:cNvSpPr>
            <a:spLocks noChangeArrowheads="1"/>
          </p:cNvSpPr>
          <p:nvPr/>
        </p:nvSpPr>
        <p:spPr bwMode="auto">
          <a:xfrm>
            <a:off x="2497138" y="5326063"/>
            <a:ext cx="503237" cy="288925"/>
          </a:xfrm>
          <a:prstGeom prst="rightArrow">
            <a:avLst>
              <a:gd name="adj1" fmla="val 50000"/>
              <a:gd name="adj2" fmla="val 435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7" name="AutoShape 15"/>
          <p:cNvSpPr>
            <a:spLocks noChangeArrowheads="1"/>
          </p:cNvSpPr>
          <p:nvPr/>
        </p:nvSpPr>
        <p:spPr bwMode="auto">
          <a:xfrm>
            <a:off x="3619500" y="4352925"/>
            <a:ext cx="287338" cy="431800"/>
          </a:xfrm>
          <a:prstGeom prst="upArrow">
            <a:avLst>
              <a:gd name="adj1" fmla="val 50000"/>
              <a:gd name="adj2" fmla="val 375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448" name="AutoShape 16"/>
          <p:cNvSpPr>
            <a:spLocks noChangeArrowheads="1"/>
          </p:cNvSpPr>
          <p:nvPr/>
        </p:nvSpPr>
        <p:spPr bwMode="auto">
          <a:xfrm>
            <a:off x="3571875" y="2552700"/>
            <a:ext cx="287338" cy="431800"/>
          </a:xfrm>
          <a:prstGeom prst="upArrow">
            <a:avLst>
              <a:gd name="adj1" fmla="val 50000"/>
              <a:gd name="adj2" fmla="val 375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449" name="AutoShape 17"/>
          <p:cNvSpPr>
            <a:spLocks noChangeArrowheads="1"/>
          </p:cNvSpPr>
          <p:nvPr/>
        </p:nvSpPr>
        <p:spPr bwMode="auto">
          <a:xfrm>
            <a:off x="4645025" y="1878013"/>
            <a:ext cx="503238" cy="288925"/>
          </a:xfrm>
          <a:prstGeom prst="rightArrow">
            <a:avLst>
              <a:gd name="adj1" fmla="val 50000"/>
              <a:gd name="adj2" fmla="val 435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AutoShape 18"/>
          <p:cNvSpPr>
            <a:spLocks noChangeArrowheads="1"/>
          </p:cNvSpPr>
          <p:nvPr/>
        </p:nvSpPr>
        <p:spPr bwMode="auto">
          <a:xfrm>
            <a:off x="5797550" y="2662238"/>
            <a:ext cx="287338" cy="360362"/>
          </a:xfrm>
          <a:prstGeom prst="downArrow">
            <a:avLst>
              <a:gd name="adj1" fmla="val 50000"/>
              <a:gd name="adj2" fmla="val 3135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451" name="AutoShape 19"/>
          <p:cNvSpPr>
            <a:spLocks noChangeArrowheads="1"/>
          </p:cNvSpPr>
          <p:nvPr/>
        </p:nvSpPr>
        <p:spPr bwMode="auto">
          <a:xfrm>
            <a:off x="5810250" y="4318000"/>
            <a:ext cx="287338" cy="503238"/>
          </a:xfrm>
          <a:prstGeom prst="downArrow">
            <a:avLst>
              <a:gd name="adj1" fmla="val 50000"/>
              <a:gd name="adj2" fmla="val 4378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452" name="AutoShape 20"/>
          <p:cNvSpPr>
            <a:spLocks noChangeArrowheads="1"/>
          </p:cNvSpPr>
          <p:nvPr/>
        </p:nvSpPr>
        <p:spPr bwMode="auto">
          <a:xfrm>
            <a:off x="7131050" y="4903788"/>
            <a:ext cx="1871663" cy="1152525"/>
          </a:xfrm>
          <a:prstGeom prst="flowChartDecision">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ea typeface="楷体_GB2312" pitchFamily="49" charset="-122"/>
              </a:rPr>
              <a:t>3rd Optical</a:t>
            </a:r>
          </a:p>
          <a:p>
            <a:pPr algn="ctr" eaLnBrk="0" hangingPunct="0"/>
            <a:r>
              <a:rPr lang="zh-CN" altLang="en-US" sz="2000" b="1">
                <a:ea typeface="楷体_GB2312" pitchFamily="49" charset="-122"/>
              </a:rPr>
              <a:t>第三道光检</a:t>
            </a:r>
          </a:p>
        </p:txBody>
      </p:sp>
      <p:sp>
        <p:nvSpPr>
          <p:cNvPr id="18453" name="Rectangle 21"/>
          <p:cNvSpPr>
            <a:spLocks noChangeArrowheads="1"/>
          </p:cNvSpPr>
          <p:nvPr/>
        </p:nvSpPr>
        <p:spPr bwMode="auto">
          <a:xfrm>
            <a:off x="7307263" y="3357563"/>
            <a:ext cx="1512887" cy="7921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EOL</a:t>
            </a:r>
          </a:p>
        </p:txBody>
      </p:sp>
      <p:sp>
        <p:nvSpPr>
          <p:cNvPr id="18454" name="AutoShape 22"/>
          <p:cNvSpPr>
            <a:spLocks noChangeArrowheads="1"/>
          </p:cNvSpPr>
          <p:nvPr/>
        </p:nvSpPr>
        <p:spPr bwMode="auto">
          <a:xfrm>
            <a:off x="6719888" y="5326063"/>
            <a:ext cx="503237" cy="288925"/>
          </a:xfrm>
          <a:prstGeom prst="rightArrow">
            <a:avLst>
              <a:gd name="adj1" fmla="val 50000"/>
              <a:gd name="adj2" fmla="val 435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AutoShape 23"/>
          <p:cNvSpPr>
            <a:spLocks noChangeArrowheads="1"/>
          </p:cNvSpPr>
          <p:nvPr/>
        </p:nvSpPr>
        <p:spPr bwMode="auto">
          <a:xfrm>
            <a:off x="7923213" y="4302125"/>
            <a:ext cx="287337" cy="539750"/>
          </a:xfrm>
          <a:prstGeom prst="upArrow">
            <a:avLst>
              <a:gd name="adj1" fmla="val 50000"/>
              <a:gd name="adj2" fmla="val 4696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val="4021442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403350" y="2060575"/>
            <a:ext cx="6337300" cy="338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6000" b="1">
                <a:solidFill>
                  <a:schemeClr val="tx2"/>
                </a:solidFill>
              </a:rPr>
              <a:t>The End</a:t>
            </a:r>
          </a:p>
          <a:p>
            <a:pPr algn="ctr" eaLnBrk="0" hangingPunct="0">
              <a:spcBef>
                <a:spcPct val="50000"/>
              </a:spcBef>
            </a:pPr>
            <a:r>
              <a:rPr lang="en-US" altLang="zh-CN" sz="6000" b="1">
                <a:solidFill>
                  <a:schemeClr val="tx2"/>
                </a:solidFill>
              </a:rPr>
              <a:t>   Thank You</a:t>
            </a:r>
            <a:r>
              <a:rPr lang="zh-CN" altLang="en-US" sz="6000" b="1">
                <a:solidFill>
                  <a:schemeClr val="tx2"/>
                </a:solidFill>
              </a:rPr>
              <a:t>！</a:t>
            </a:r>
          </a:p>
          <a:p>
            <a:pPr eaLnBrk="0" hangingPunct="0">
              <a:spcBef>
                <a:spcPct val="50000"/>
              </a:spcBef>
            </a:pPr>
            <a:endParaRPr lang="en-US" altLang="zh-CN" sz="4400" b="1"/>
          </a:p>
        </p:txBody>
      </p:sp>
      <p:sp>
        <p:nvSpPr>
          <p:cNvPr id="18435" name="Text Box 3"/>
          <p:cNvSpPr txBox="1">
            <a:spLocks noChangeArrowheads="1"/>
          </p:cNvSpPr>
          <p:nvPr/>
        </p:nvSpPr>
        <p:spPr bwMode="auto">
          <a:xfrm>
            <a:off x="611188" y="620713"/>
            <a:ext cx="85328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3200">
                <a:solidFill>
                  <a:schemeClr val="tx2"/>
                </a:solidFill>
                <a:effectLst>
                  <a:outerShdw blurRad="38100" dist="38100" dir="2700000" algn="tl">
                    <a:srgbClr val="C0C0C0"/>
                  </a:outerShdw>
                </a:effectLst>
              </a:rPr>
              <a:t>Introduction of IC Assembly Process</a:t>
            </a:r>
          </a:p>
        </p:txBody>
      </p:sp>
    </p:spTree>
    <p:extLst>
      <p:ext uri="{BB962C8B-B14F-4D97-AF65-F5344CB8AC3E}">
        <p14:creationId xmlns:p14="http://schemas.microsoft.com/office/powerpoint/2010/main" val="9944048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11188" y="587375"/>
            <a:ext cx="8353425" cy="609600"/>
          </a:xfrm>
        </p:spPr>
        <p:txBody>
          <a:bodyPr/>
          <a:lstStyle/>
          <a:p>
            <a:r>
              <a:rPr lang="en-US" altLang="zh-CN">
                <a:ea typeface="楷体_GB2312" pitchFamily="49" charset="-122"/>
              </a:rPr>
              <a:t>FOL– 2nd Optical Inspection</a:t>
            </a:r>
            <a:r>
              <a:rPr lang="zh-CN" altLang="en-US">
                <a:ea typeface="楷体_GB2312" pitchFamily="49" charset="-122"/>
              </a:rPr>
              <a:t>二光检查</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7251700" cy="265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2" name="Text Box 4"/>
          <p:cNvSpPr txBox="1">
            <a:spLocks noChangeArrowheads="1"/>
          </p:cNvSpPr>
          <p:nvPr/>
        </p:nvSpPr>
        <p:spPr bwMode="auto">
          <a:xfrm>
            <a:off x="539750" y="4221163"/>
            <a:ext cx="8064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a:solidFill>
                  <a:schemeClr val="tx2"/>
                </a:solidFill>
                <a:ea typeface="楷体_GB2312" pitchFamily="49" charset="-122"/>
              </a:rPr>
              <a:t>主要是针对</a:t>
            </a:r>
            <a:r>
              <a:rPr lang="en-US" altLang="zh-CN" sz="2000" b="1">
                <a:solidFill>
                  <a:schemeClr val="tx2"/>
                </a:solidFill>
                <a:ea typeface="楷体_GB2312" pitchFamily="49" charset="-122"/>
              </a:rPr>
              <a:t>Wafer Saw</a:t>
            </a:r>
            <a:r>
              <a:rPr lang="zh-CN" altLang="en-US" sz="2000" b="1">
                <a:solidFill>
                  <a:schemeClr val="tx2"/>
                </a:solidFill>
                <a:ea typeface="楷体_GB2312" pitchFamily="49" charset="-122"/>
              </a:rPr>
              <a:t>之后在显微镜下进行</a:t>
            </a:r>
            <a:r>
              <a:rPr lang="en-US" altLang="zh-CN" sz="2000" b="1">
                <a:solidFill>
                  <a:schemeClr val="tx2"/>
                </a:solidFill>
                <a:ea typeface="楷体_GB2312" pitchFamily="49" charset="-122"/>
              </a:rPr>
              <a:t>Wafer</a:t>
            </a:r>
            <a:r>
              <a:rPr lang="zh-CN" altLang="en-US" sz="2000" b="1">
                <a:solidFill>
                  <a:schemeClr val="tx2"/>
                </a:solidFill>
                <a:ea typeface="楷体_GB2312" pitchFamily="49" charset="-122"/>
              </a:rPr>
              <a:t>的外观检查，是否有出现废品</a:t>
            </a:r>
            <a:r>
              <a:rPr lang="zh-CN" altLang="en-US" sz="2000" b="1">
                <a:solidFill>
                  <a:schemeClr val="tx2"/>
                </a:solidFill>
                <a:latin typeface="Times New Roman" pitchFamily="18" charset="0"/>
              </a:rPr>
              <a:t>。</a:t>
            </a:r>
          </a:p>
        </p:txBody>
      </p:sp>
      <p:pic>
        <p:nvPicPr>
          <p:cNvPr id="7173" name="Picture 5" descr="C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4652963"/>
            <a:ext cx="4238625" cy="1895475"/>
          </a:xfrm>
          <a:prstGeom prst="rect">
            <a:avLst/>
          </a:prstGeom>
          <a:noFill/>
          <a:extLst>
            <a:ext uri="{909E8E84-426E-40DD-AFC4-6F175D3DCCD1}">
              <a14:hiddenFill xmlns:a14="http://schemas.microsoft.com/office/drawing/2010/main">
                <a:solidFill>
                  <a:srgbClr val="FFFFFF"/>
                </a:solidFill>
              </a14:hiddenFill>
            </a:ext>
          </a:extLst>
        </p:spPr>
      </p:pic>
      <p:sp>
        <p:nvSpPr>
          <p:cNvPr id="7174" name="Text Box 6"/>
          <p:cNvSpPr txBox="1">
            <a:spLocks noChangeArrowheads="1"/>
          </p:cNvSpPr>
          <p:nvPr/>
        </p:nvSpPr>
        <p:spPr bwMode="auto">
          <a:xfrm>
            <a:off x="6588125" y="5589588"/>
            <a:ext cx="19446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Chipping Die    </a:t>
            </a:r>
            <a:br>
              <a:rPr lang="en-US" altLang="zh-CN" sz="2000" b="1">
                <a:solidFill>
                  <a:schemeClr val="tx2"/>
                </a:solidFill>
                <a:ea typeface="楷体_GB2312" pitchFamily="49" charset="-122"/>
              </a:rPr>
            </a:br>
            <a:r>
              <a:rPr lang="en-US" altLang="zh-CN" sz="2000" b="1">
                <a:solidFill>
                  <a:schemeClr val="tx2"/>
                </a:solidFill>
                <a:ea typeface="楷体_GB2312" pitchFamily="49" charset="-122"/>
              </a:rPr>
              <a:t>      </a:t>
            </a:r>
            <a:r>
              <a:rPr lang="zh-CN" altLang="en-US" sz="2000" b="1">
                <a:solidFill>
                  <a:schemeClr val="tx2"/>
                </a:solidFill>
                <a:ea typeface="楷体_GB2312" pitchFamily="49" charset="-122"/>
              </a:rPr>
              <a:t>崩 边</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a:ea typeface="楷体_GB2312" pitchFamily="49" charset="-122"/>
              </a:rPr>
              <a:t>FOL– Die Attach </a:t>
            </a:r>
            <a:r>
              <a:rPr lang="zh-CN" altLang="en-US">
                <a:ea typeface="楷体_GB2312" pitchFamily="49" charset="-122"/>
              </a:rPr>
              <a:t>芯片粘接</a:t>
            </a:r>
          </a:p>
        </p:txBody>
      </p:sp>
      <p:sp>
        <p:nvSpPr>
          <p:cNvPr id="8195" name="AutoShape 3"/>
          <p:cNvSpPr>
            <a:spLocks noChangeArrowheads="1"/>
          </p:cNvSpPr>
          <p:nvPr/>
        </p:nvSpPr>
        <p:spPr bwMode="auto">
          <a:xfrm>
            <a:off x="646113" y="1341438"/>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Write Epoxy</a:t>
            </a:r>
          </a:p>
          <a:p>
            <a:pPr algn="ctr" eaLnBrk="0" hangingPunct="0"/>
            <a:r>
              <a:rPr lang="zh-CN" altLang="en-US" sz="2000" b="1">
                <a:solidFill>
                  <a:schemeClr val="bg1"/>
                </a:solidFill>
                <a:ea typeface="楷体_GB2312" pitchFamily="49" charset="-122"/>
              </a:rPr>
              <a:t>点银浆</a:t>
            </a:r>
          </a:p>
        </p:txBody>
      </p:sp>
      <p:sp>
        <p:nvSpPr>
          <p:cNvPr id="8196" name="AutoShape 4"/>
          <p:cNvSpPr>
            <a:spLocks noChangeArrowheads="1"/>
          </p:cNvSpPr>
          <p:nvPr/>
        </p:nvSpPr>
        <p:spPr bwMode="auto">
          <a:xfrm>
            <a:off x="2630488" y="1341438"/>
            <a:ext cx="1582737"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Die Attach</a:t>
            </a:r>
          </a:p>
          <a:p>
            <a:pPr algn="ctr" eaLnBrk="0" hangingPunct="0"/>
            <a:r>
              <a:rPr lang="zh-CN" altLang="en-US" sz="2000" b="1">
                <a:solidFill>
                  <a:schemeClr val="bg1"/>
                </a:solidFill>
                <a:ea typeface="楷体_GB2312" pitchFamily="49" charset="-122"/>
              </a:rPr>
              <a:t>芯片粘接</a:t>
            </a:r>
          </a:p>
        </p:txBody>
      </p:sp>
      <p:sp>
        <p:nvSpPr>
          <p:cNvPr id="8197" name="AutoShape 5"/>
          <p:cNvSpPr>
            <a:spLocks noChangeArrowheads="1"/>
          </p:cNvSpPr>
          <p:nvPr/>
        </p:nvSpPr>
        <p:spPr bwMode="auto">
          <a:xfrm>
            <a:off x="4645025" y="1341438"/>
            <a:ext cx="1582738" cy="1366837"/>
          </a:xfrm>
          <a:prstGeom prst="hexagon">
            <a:avLst>
              <a:gd name="adj" fmla="val 28949"/>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solidFill>
                  <a:schemeClr val="bg1"/>
                </a:solidFill>
                <a:ea typeface="楷体_GB2312" pitchFamily="49" charset="-122"/>
              </a:rPr>
              <a:t>Epoxy Cure</a:t>
            </a:r>
          </a:p>
          <a:p>
            <a:pPr algn="ctr" eaLnBrk="0" hangingPunct="0"/>
            <a:r>
              <a:rPr lang="zh-CN" altLang="en-US" sz="2000" b="1">
                <a:solidFill>
                  <a:schemeClr val="bg1"/>
                </a:solidFill>
                <a:ea typeface="楷体_GB2312" pitchFamily="49" charset="-122"/>
              </a:rPr>
              <a:t>银浆固化</a:t>
            </a:r>
          </a:p>
        </p:txBody>
      </p:sp>
      <p:sp>
        <p:nvSpPr>
          <p:cNvPr id="8198" name="AutoShape 6"/>
          <p:cNvSpPr>
            <a:spLocks noChangeArrowheads="1"/>
          </p:cNvSpPr>
          <p:nvPr/>
        </p:nvSpPr>
        <p:spPr bwMode="auto">
          <a:xfrm>
            <a:off x="2197100" y="1862138"/>
            <a:ext cx="503238" cy="288925"/>
          </a:xfrm>
          <a:prstGeom prst="rightArrow">
            <a:avLst>
              <a:gd name="adj1" fmla="val 50000"/>
              <a:gd name="adj2" fmla="val 435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AutoShape 7"/>
          <p:cNvSpPr>
            <a:spLocks noChangeArrowheads="1"/>
          </p:cNvSpPr>
          <p:nvPr/>
        </p:nvSpPr>
        <p:spPr bwMode="auto">
          <a:xfrm>
            <a:off x="4192588" y="1871663"/>
            <a:ext cx="503237" cy="288925"/>
          </a:xfrm>
          <a:prstGeom prst="rightArrow">
            <a:avLst>
              <a:gd name="adj1" fmla="val 50000"/>
              <a:gd name="adj2" fmla="val 435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200" name="Picture 8" descr="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781300"/>
            <a:ext cx="7704137" cy="2224088"/>
          </a:xfrm>
          <a:prstGeom prst="rect">
            <a:avLst/>
          </a:prstGeom>
          <a:noFill/>
          <a:extLst>
            <a:ext uri="{909E8E84-426E-40DD-AFC4-6F175D3DCCD1}">
              <a14:hiddenFill xmlns:a14="http://schemas.microsoft.com/office/drawing/2010/main">
                <a:solidFill>
                  <a:srgbClr val="FFFFFF"/>
                </a:solidFill>
              </a14:hiddenFill>
            </a:ext>
          </a:extLst>
        </p:spPr>
      </p:pic>
      <p:sp>
        <p:nvSpPr>
          <p:cNvPr id="8201" name="Text Box 9"/>
          <p:cNvSpPr txBox="1">
            <a:spLocks noChangeArrowheads="1"/>
          </p:cNvSpPr>
          <p:nvPr/>
        </p:nvSpPr>
        <p:spPr bwMode="auto">
          <a:xfrm>
            <a:off x="827088" y="5084763"/>
            <a:ext cx="23764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Epoxy  Storage</a:t>
            </a:r>
            <a:r>
              <a:rPr lang="zh-CN" altLang="en-US" sz="2000" b="1">
                <a:solidFill>
                  <a:schemeClr val="tx2"/>
                </a:solidFill>
                <a:ea typeface="楷体_GB2312" pitchFamily="49" charset="-122"/>
              </a:rPr>
              <a:t>：</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零下</a:t>
            </a:r>
            <a:r>
              <a:rPr lang="en-US" altLang="zh-CN" sz="2000" b="1">
                <a:solidFill>
                  <a:schemeClr val="tx2"/>
                </a:solidFill>
                <a:ea typeface="楷体_GB2312" pitchFamily="49" charset="-122"/>
              </a:rPr>
              <a:t>50</a:t>
            </a:r>
            <a:r>
              <a:rPr lang="zh-CN" altLang="en-US" sz="2000" b="1">
                <a:solidFill>
                  <a:schemeClr val="tx2"/>
                </a:solidFill>
                <a:ea typeface="楷体_GB2312" pitchFamily="49" charset="-122"/>
              </a:rPr>
              <a:t>度存放；</a:t>
            </a:r>
          </a:p>
        </p:txBody>
      </p:sp>
      <p:sp>
        <p:nvSpPr>
          <p:cNvPr id="8202" name="Text Box 10"/>
          <p:cNvSpPr txBox="1">
            <a:spLocks noChangeArrowheads="1"/>
          </p:cNvSpPr>
          <p:nvPr/>
        </p:nvSpPr>
        <p:spPr bwMode="auto">
          <a:xfrm>
            <a:off x="3490913" y="5103813"/>
            <a:ext cx="23764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Epoxy  Aging</a:t>
            </a:r>
            <a:r>
              <a:rPr lang="zh-CN" altLang="en-US" sz="2000" b="1">
                <a:solidFill>
                  <a:schemeClr val="tx2"/>
                </a:solidFill>
                <a:ea typeface="楷体_GB2312" pitchFamily="49" charset="-122"/>
              </a:rPr>
              <a:t>：</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使用之前回温，除去气泡；</a:t>
            </a:r>
          </a:p>
        </p:txBody>
      </p:sp>
      <p:sp>
        <p:nvSpPr>
          <p:cNvPr id="8203" name="Text Box 11"/>
          <p:cNvSpPr txBox="1">
            <a:spLocks noChangeArrowheads="1"/>
          </p:cNvSpPr>
          <p:nvPr/>
        </p:nvSpPr>
        <p:spPr bwMode="auto">
          <a:xfrm>
            <a:off x="6156325" y="5119688"/>
            <a:ext cx="23764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Epoxy  Writing</a:t>
            </a:r>
            <a:r>
              <a:rPr lang="zh-CN" altLang="en-US" sz="2000" b="1">
                <a:solidFill>
                  <a:schemeClr val="tx2"/>
                </a:solidFill>
                <a:ea typeface="楷体_GB2312" pitchFamily="49" charset="-122"/>
              </a:rPr>
              <a:t>：</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点银浆于</a:t>
            </a:r>
            <a:r>
              <a:rPr lang="en-US" altLang="zh-CN" sz="2000" b="1">
                <a:solidFill>
                  <a:schemeClr val="tx2"/>
                </a:solidFill>
                <a:ea typeface="楷体_GB2312" pitchFamily="49" charset="-122"/>
              </a:rPr>
              <a:t>L/F</a:t>
            </a:r>
            <a:r>
              <a:rPr lang="zh-CN" altLang="en-US" sz="2000" b="1">
                <a:solidFill>
                  <a:schemeClr val="tx2"/>
                </a:solidFill>
                <a:ea typeface="楷体_GB2312" pitchFamily="49" charset="-122"/>
              </a:rPr>
              <a:t>的</a:t>
            </a:r>
            <a:r>
              <a:rPr lang="en-US" altLang="zh-CN" sz="2000" b="1">
                <a:solidFill>
                  <a:schemeClr val="tx2"/>
                </a:solidFill>
                <a:ea typeface="楷体_GB2312" pitchFamily="49" charset="-122"/>
              </a:rPr>
              <a:t>Pad</a:t>
            </a:r>
            <a:r>
              <a:rPr lang="zh-CN" altLang="en-US" sz="2000" b="1">
                <a:solidFill>
                  <a:schemeClr val="tx2"/>
                </a:solidFill>
                <a:ea typeface="楷体_GB2312" pitchFamily="49" charset="-122"/>
              </a:rPr>
              <a:t>上，</a:t>
            </a:r>
            <a:r>
              <a:rPr lang="en-US" altLang="zh-CN" sz="2000" b="1">
                <a:solidFill>
                  <a:schemeClr val="tx2"/>
                </a:solidFill>
                <a:ea typeface="楷体_GB2312" pitchFamily="49" charset="-122"/>
              </a:rPr>
              <a:t>Pattern</a:t>
            </a:r>
            <a:r>
              <a:rPr lang="zh-CN" altLang="en-US" sz="2000" b="1">
                <a:solidFill>
                  <a:schemeClr val="tx2"/>
                </a:solidFill>
                <a:ea typeface="楷体_GB2312" pitchFamily="49" charset="-122"/>
              </a:rPr>
              <a:t>可选</a:t>
            </a:r>
            <a:r>
              <a:rPr lang="zh-CN" altLang="en-US" sz="2000" b="1">
                <a:solidFill>
                  <a:schemeClr val="tx2"/>
                </a:solidFill>
                <a:latin typeface="Times New Roman" pitchFamily="18" charset="0"/>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a:ea typeface="楷体_GB2312" pitchFamily="49" charset="-122"/>
              </a:rPr>
              <a:t>FOL– Die Attach </a:t>
            </a:r>
            <a:r>
              <a:rPr lang="zh-CN" altLang="en-US">
                <a:ea typeface="楷体_GB2312" pitchFamily="49" charset="-122"/>
              </a:rPr>
              <a:t>芯片粘接</a:t>
            </a:r>
          </a:p>
        </p:txBody>
      </p:sp>
      <p:pic>
        <p:nvPicPr>
          <p:cNvPr id="9219" name="Picture 3" descr="D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25" y="3105150"/>
            <a:ext cx="277177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41438"/>
            <a:ext cx="1539875" cy="190182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waf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1268413"/>
            <a:ext cx="1781175" cy="234473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oll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1484313"/>
            <a:ext cx="1285875" cy="1685925"/>
          </a:xfrm>
          <a:prstGeom prst="rect">
            <a:avLst/>
          </a:prstGeom>
          <a:noFill/>
          <a:extLst>
            <a:ext uri="{909E8E84-426E-40DD-AFC4-6F175D3DCCD1}">
              <a14:hiddenFill xmlns:a14="http://schemas.microsoft.com/office/drawing/2010/main">
                <a:solidFill>
                  <a:srgbClr val="FFFFFF"/>
                </a:solidFill>
              </a14:hiddenFill>
            </a:ext>
          </a:extLst>
        </p:spPr>
      </p:pic>
      <p:sp>
        <p:nvSpPr>
          <p:cNvPr id="9223" name="Text Box 7"/>
          <p:cNvSpPr txBox="1">
            <a:spLocks noChangeArrowheads="1"/>
          </p:cNvSpPr>
          <p:nvPr/>
        </p:nvSpPr>
        <p:spPr bwMode="auto">
          <a:xfrm>
            <a:off x="611188" y="3213100"/>
            <a:ext cx="6624637"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a:solidFill>
                  <a:schemeClr val="tx2"/>
                </a:solidFill>
                <a:ea typeface="楷体_GB2312" pitchFamily="49" charset="-122"/>
              </a:rPr>
              <a:t>芯片拾取过程：</a:t>
            </a:r>
            <a:br>
              <a:rPr lang="zh-CN" altLang="en-US" sz="2000" b="1">
                <a:solidFill>
                  <a:schemeClr val="tx2"/>
                </a:solidFill>
                <a:ea typeface="楷体_GB2312" pitchFamily="49" charset="-122"/>
              </a:rPr>
            </a:br>
            <a:r>
              <a:rPr lang="en-US" altLang="zh-CN" sz="2000" b="1">
                <a:solidFill>
                  <a:schemeClr val="tx2"/>
                </a:solidFill>
                <a:ea typeface="楷体_GB2312" pitchFamily="49" charset="-122"/>
              </a:rPr>
              <a:t>1</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Ejector Pin</a:t>
            </a:r>
            <a:r>
              <a:rPr lang="zh-CN" altLang="en-US" sz="2000" b="1">
                <a:solidFill>
                  <a:schemeClr val="tx2"/>
                </a:solidFill>
                <a:ea typeface="楷体_GB2312" pitchFamily="49" charset="-122"/>
              </a:rPr>
              <a:t>从</a:t>
            </a:r>
            <a:r>
              <a:rPr lang="en-US" altLang="zh-CN" sz="2000" b="1">
                <a:solidFill>
                  <a:schemeClr val="tx2"/>
                </a:solidFill>
                <a:ea typeface="楷体_GB2312" pitchFamily="49" charset="-122"/>
              </a:rPr>
              <a:t>wafer</a:t>
            </a:r>
            <a:r>
              <a:rPr lang="zh-CN" altLang="en-US" sz="2000" b="1">
                <a:solidFill>
                  <a:schemeClr val="tx2"/>
                </a:solidFill>
                <a:ea typeface="楷体_GB2312" pitchFamily="49" charset="-122"/>
              </a:rPr>
              <a:t>下方的</a:t>
            </a:r>
            <a:r>
              <a:rPr lang="en-US" altLang="zh-CN" sz="2000" b="1">
                <a:solidFill>
                  <a:schemeClr val="tx2"/>
                </a:solidFill>
                <a:ea typeface="楷体_GB2312" pitchFamily="49" charset="-122"/>
              </a:rPr>
              <a:t>Mylar</a:t>
            </a:r>
            <a:r>
              <a:rPr lang="zh-CN" altLang="en-US" sz="2000" b="1">
                <a:solidFill>
                  <a:schemeClr val="tx2"/>
                </a:solidFill>
                <a:ea typeface="楷体_GB2312" pitchFamily="49" charset="-122"/>
              </a:rPr>
              <a:t>顶起芯片，使之便于</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脱离蓝膜；</a:t>
            </a:r>
            <a:br>
              <a:rPr lang="zh-CN" altLang="en-US" sz="2000" b="1">
                <a:solidFill>
                  <a:schemeClr val="tx2"/>
                </a:solidFill>
                <a:ea typeface="楷体_GB2312" pitchFamily="49" charset="-122"/>
              </a:rPr>
            </a:br>
            <a:r>
              <a:rPr lang="en-US" altLang="zh-CN" sz="2000" b="1">
                <a:solidFill>
                  <a:schemeClr val="tx2"/>
                </a:solidFill>
                <a:ea typeface="楷体_GB2312" pitchFamily="49" charset="-122"/>
              </a:rPr>
              <a:t>2</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Collect/Pick up head</a:t>
            </a:r>
            <a:r>
              <a:rPr lang="zh-CN" altLang="en-US" sz="2000" b="1">
                <a:solidFill>
                  <a:schemeClr val="tx2"/>
                </a:solidFill>
                <a:ea typeface="楷体_GB2312" pitchFamily="49" charset="-122"/>
              </a:rPr>
              <a:t>从上方吸起芯片，完成从</a:t>
            </a:r>
            <a:r>
              <a:rPr lang="en-US" altLang="zh-CN" sz="2000" b="1">
                <a:solidFill>
                  <a:schemeClr val="tx2"/>
                </a:solidFill>
                <a:ea typeface="楷体_GB2312" pitchFamily="49" charset="-122"/>
              </a:rPr>
              <a:t>Wafer </a:t>
            </a:r>
            <a:br>
              <a:rPr lang="en-US" altLang="zh-CN" sz="2000" b="1">
                <a:solidFill>
                  <a:schemeClr val="tx2"/>
                </a:solidFill>
                <a:ea typeface="楷体_GB2312" pitchFamily="49" charset="-122"/>
              </a:rPr>
            </a:br>
            <a:r>
              <a:rPr lang="en-US" altLang="zh-CN" sz="2000" b="1">
                <a:solidFill>
                  <a:schemeClr val="tx2"/>
                </a:solidFill>
                <a:ea typeface="楷体_GB2312" pitchFamily="49" charset="-122"/>
              </a:rPr>
              <a:t>      </a:t>
            </a:r>
            <a:r>
              <a:rPr lang="zh-CN" altLang="en-US" sz="2000" b="1">
                <a:solidFill>
                  <a:schemeClr val="tx2"/>
                </a:solidFill>
                <a:ea typeface="楷体_GB2312" pitchFamily="49" charset="-122"/>
              </a:rPr>
              <a:t>到</a:t>
            </a:r>
            <a:r>
              <a:rPr lang="en-US" altLang="zh-CN" sz="2000" b="1">
                <a:solidFill>
                  <a:schemeClr val="tx2"/>
                </a:solidFill>
                <a:ea typeface="楷体_GB2312" pitchFamily="49" charset="-122"/>
              </a:rPr>
              <a:t>L/F</a:t>
            </a:r>
            <a:r>
              <a:rPr lang="zh-CN" altLang="en-US" sz="2000" b="1">
                <a:solidFill>
                  <a:schemeClr val="tx2"/>
                </a:solidFill>
                <a:ea typeface="楷体_GB2312" pitchFamily="49" charset="-122"/>
              </a:rPr>
              <a:t>的运输过程；</a:t>
            </a:r>
            <a:br>
              <a:rPr lang="zh-CN" altLang="en-US" sz="2000" b="1">
                <a:solidFill>
                  <a:schemeClr val="tx2"/>
                </a:solidFill>
                <a:ea typeface="楷体_GB2312" pitchFamily="49" charset="-122"/>
              </a:rPr>
            </a:br>
            <a:r>
              <a:rPr lang="en-US" altLang="zh-CN" sz="2000" b="1">
                <a:solidFill>
                  <a:schemeClr val="tx2"/>
                </a:solidFill>
                <a:ea typeface="楷体_GB2312" pitchFamily="49" charset="-122"/>
              </a:rPr>
              <a:t>3</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Collect</a:t>
            </a:r>
            <a:r>
              <a:rPr lang="zh-CN" altLang="en-US" sz="2000" b="1">
                <a:solidFill>
                  <a:schemeClr val="tx2"/>
                </a:solidFill>
                <a:ea typeface="楷体_GB2312" pitchFamily="49" charset="-122"/>
              </a:rPr>
              <a:t>以一定的力将芯片</a:t>
            </a:r>
            <a:r>
              <a:rPr lang="en-US" altLang="zh-CN" sz="2000" b="1">
                <a:solidFill>
                  <a:schemeClr val="tx2"/>
                </a:solidFill>
                <a:ea typeface="楷体_GB2312" pitchFamily="49" charset="-122"/>
              </a:rPr>
              <a:t>Bond</a:t>
            </a:r>
            <a:r>
              <a:rPr lang="zh-CN" altLang="en-US" sz="2000" b="1">
                <a:solidFill>
                  <a:schemeClr val="tx2"/>
                </a:solidFill>
                <a:ea typeface="楷体_GB2312" pitchFamily="49" charset="-122"/>
              </a:rPr>
              <a:t>在点有银浆的</a:t>
            </a:r>
            <a:r>
              <a:rPr lang="en-US" altLang="zh-CN" sz="2000" b="1">
                <a:solidFill>
                  <a:schemeClr val="tx2"/>
                </a:solidFill>
                <a:ea typeface="楷体_GB2312" pitchFamily="49" charset="-122"/>
              </a:rPr>
              <a:t>L/F</a:t>
            </a:r>
            <a:br>
              <a:rPr lang="en-US" altLang="zh-CN" sz="2000" b="1">
                <a:solidFill>
                  <a:schemeClr val="tx2"/>
                </a:solidFill>
                <a:ea typeface="楷体_GB2312" pitchFamily="49" charset="-122"/>
              </a:rPr>
            </a:br>
            <a:r>
              <a:rPr lang="en-US" altLang="zh-CN" sz="2000" b="1">
                <a:solidFill>
                  <a:schemeClr val="tx2"/>
                </a:solidFill>
                <a:ea typeface="楷体_GB2312" pitchFamily="49" charset="-122"/>
              </a:rPr>
              <a:t>      </a:t>
            </a:r>
            <a:r>
              <a:rPr lang="zh-CN" altLang="en-US" sz="2000" b="1">
                <a:solidFill>
                  <a:schemeClr val="tx2"/>
                </a:solidFill>
                <a:ea typeface="楷体_GB2312" pitchFamily="49" charset="-122"/>
              </a:rPr>
              <a:t>的</a:t>
            </a:r>
            <a:r>
              <a:rPr lang="en-US" altLang="zh-CN" sz="2000" b="1">
                <a:solidFill>
                  <a:schemeClr val="tx2"/>
                </a:solidFill>
                <a:ea typeface="楷体_GB2312" pitchFamily="49" charset="-122"/>
              </a:rPr>
              <a:t>Pad</a:t>
            </a:r>
            <a:r>
              <a:rPr lang="zh-CN" altLang="en-US" sz="2000" b="1">
                <a:solidFill>
                  <a:schemeClr val="tx2"/>
                </a:solidFill>
                <a:ea typeface="楷体_GB2312" pitchFamily="49" charset="-122"/>
              </a:rPr>
              <a:t>上，具体位置可控；</a:t>
            </a:r>
            <a:br>
              <a:rPr lang="zh-CN" altLang="en-US" sz="2000" b="1">
                <a:solidFill>
                  <a:schemeClr val="tx2"/>
                </a:solidFill>
                <a:ea typeface="楷体_GB2312" pitchFamily="49" charset="-122"/>
              </a:rPr>
            </a:br>
            <a:r>
              <a:rPr lang="en-US" altLang="zh-CN" sz="2000" b="1">
                <a:solidFill>
                  <a:schemeClr val="tx2"/>
                </a:solidFill>
                <a:ea typeface="楷体_GB2312" pitchFamily="49" charset="-122"/>
              </a:rPr>
              <a:t>4</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Bond Head Resolution</a:t>
            </a:r>
            <a:r>
              <a:rPr lang="zh-CN" altLang="en-US" sz="2000" b="1">
                <a:solidFill>
                  <a:schemeClr val="tx2"/>
                </a:solidFill>
                <a:ea typeface="楷体_GB2312" pitchFamily="49" charset="-122"/>
              </a:rPr>
              <a:t>：</a:t>
            </a:r>
            <a:br>
              <a:rPr lang="zh-CN" altLang="en-US" sz="2000" b="1">
                <a:solidFill>
                  <a:schemeClr val="tx2"/>
                </a:solidFill>
                <a:ea typeface="楷体_GB2312" pitchFamily="49" charset="-122"/>
              </a:rPr>
            </a:br>
            <a:r>
              <a:rPr lang="zh-CN" altLang="en-US" sz="2000" b="1">
                <a:solidFill>
                  <a:schemeClr val="tx2"/>
                </a:solidFill>
                <a:ea typeface="楷体_GB2312" pitchFamily="49" charset="-122"/>
              </a:rPr>
              <a:t>      </a:t>
            </a:r>
            <a:r>
              <a:rPr lang="en-US" altLang="zh-CN" sz="2000" b="1">
                <a:solidFill>
                  <a:schemeClr val="tx2"/>
                </a:solidFill>
                <a:ea typeface="楷体_GB2312" pitchFamily="49" charset="-122"/>
              </a:rPr>
              <a:t>X-0.2um</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Y-0.5um</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Z-1.25um</a:t>
            </a:r>
            <a:r>
              <a:rPr lang="zh-CN" altLang="en-US" sz="2000" b="1">
                <a:solidFill>
                  <a:schemeClr val="tx2"/>
                </a:solidFill>
                <a:ea typeface="楷体_GB2312" pitchFamily="49" charset="-122"/>
              </a:rPr>
              <a:t>；</a:t>
            </a:r>
            <a:br>
              <a:rPr lang="zh-CN" altLang="en-US" sz="2000" b="1">
                <a:solidFill>
                  <a:schemeClr val="tx2"/>
                </a:solidFill>
                <a:ea typeface="楷体_GB2312" pitchFamily="49" charset="-122"/>
              </a:rPr>
            </a:br>
            <a:r>
              <a:rPr lang="en-US" altLang="zh-CN" sz="2000" b="1">
                <a:solidFill>
                  <a:schemeClr val="tx2"/>
                </a:solidFill>
                <a:ea typeface="楷体_GB2312" pitchFamily="49" charset="-122"/>
              </a:rPr>
              <a:t>5</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Bond Head Speed</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1.3m/s</a:t>
            </a:r>
            <a:r>
              <a:rPr lang="zh-CN" altLang="en-US" sz="2000" b="1">
                <a:solidFill>
                  <a:schemeClr val="bg2"/>
                </a:solidFill>
                <a:ea typeface="楷体_GB2312" pitchFamily="49" charset="-122"/>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a:ea typeface="楷体_GB2312" pitchFamily="49" charset="-122"/>
              </a:rPr>
              <a:t>FOL– Die Attach </a:t>
            </a:r>
            <a:r>
              <a:rPr lang="zh-CN" altLang="en-US">
                <a:ea typeface="楷体_GB2312" pitchFamily="49" charset="-122"/>
              </a:rPr>
              <a:t>芯片粘接</a:t>
            </a:r>
          </a:p>
        </p:txBody>
      </p:sp>
      <p:pic>
        <p:nvPicPr>
          <p:cNvPr id="10243" name="Picture 3" descr="D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8738" y="3132138"/>
            <a:ext cx="277177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Epoxy Wr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274763"/>
            <a:ext cx="67437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245" name="Text Box 5"/>
          <p:cNvSpPr txBox="1">
            <a:spLocks noChangeArrowheads="1"/>
          </p:cNvSpPr>
          <p:nvPr/>
        </p:nvSpPr>
        <p:spPr bwMode="auto">
          <a:xfrm>
            <a:off x="1042988" y="3933825"/>
            <a:ext cx="23764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Epoxy Write</a:t>
            </a:r>
            <a:r>
              <a:rPr lang="zh-CN" altLang="en-US" sz="2000" b="1">
                <a:solidFill>
                  <a:schemeClr val="tx2"/>
                </a:solidFill>
                <a:ea typeface="楷体_GB2312" pitchFamily="49" charset="-122"/>
              </a:rPr>
              <a:t>：</a:t>
            </a:r>
            <a:br>
              <a:rPr lang="zh-CN" altLang="en-US" sz="2000" b="1">
                <a:solidFill>
                  <a:schemeClr val="tx2"/>
                </a:solidFill>
                <a:ea typeface="楷体_GB2312" pitchFamily="49" charset="-122"/>
              </a:rPr>
            </a:br>
            <a:r>
              <a:rPr lang="en-US" altLang="zh-CN" sz="2000" b="1">
                <a:solidFill>
                  <a:schemeClr val="tx2"/>
                </a:solidFill>
                <a:ea typeface="楷体_GB2312" pitchFamily="49" charset="-122"/>
              </a:rPr>
              <a:t>Coverage &gt;75%;</a:t>
            </a:r>
          </a:p>
        </p:txBody>
      </p:sp>
      <p:sp>
        <p:nvSpPr>
          <p:cNvPr id="10246" name="Text Box 6"/>
          <p:cNvSpPr txBox="1">
            <a:spLocks noChangeArrowheads="1"/>
          </p:cNvSpPr>
          <p:nvPr/>
        </p:nvSpPr>
        <p:spPr bwMode="auto">
          <a:xfrm>
            <a:off x="4140200" y="3933825"/>
            <a:ext cx="27368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Die Attach</a:t>
            </a:r>
            <a:r>
              <a:rPr lang="zh-CN" altLang="en-US" sz="2000" b="1">
                <a:solidFill>
                  <a:schemeClr val="tx2"/>
                </a:solidFill>
                <a:ea typeface="楷体_GB2312" pitchFamily="49" charset="-122"/>
              </a:rPr>
              <a:t>：</a:t>
            </a:r>
            <a:br>
              <a:rPr lang="zh-CN" altLang="en-US" sz="2000" b="1">
                <a:solidFill>
                  <a:schemeClr val="tx2"/>
                </a:solidFill>
                <a:ea typeface="楷体_GB2312" pitchFamily="49" charset="-122"/>
              </a:rPr>
            </a:br>
            <a:r>
              <a:rPr lang="en-US" altLang="zh-CN" sz="2000" b="1">
                <a:solidFill>
                  <a:schemeClr val="tx2"/>
                </a:solidFill>
                <a:ea typeface="楷体_GB2312" pitchFamily="49" charset="-122"/>
              </a:rPr>
              <a:t>Placement&lt;0.05mm;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a:ea typeface="楷体_GB2312" pitchFamily="49" charset="-122"/>
              </a:rPr>
              <a:t>FOL– Epoxy Cure </a:t>
            </a:r>
            <a:r>
              <a:rPr lang="zh-CN" altLang="en-US">
                <a:ea typeface="楷体_GB2312" pitchFamily="49" charset="-122"/>
              </a:rPr>
              <a:t>银浆固化</a:t>
            </a:r>
          </a:p>
        </p:txBody>
      </p:sp>
      <p:pic>
        <p:nvPicPr>
          <p:cNvPr id="11267" name="Picture 3" descr="Epoxy C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1420813"/>
            <a:ext cx="4103687" cy="30035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484313"/>
            <a:ext cx="3924300" cy="2570162"/>
          </a:xfrm>
          <a:prstGeom prst="rect">
            <a:avLst/>
          </a:prstGeom>
          <a:noFill/>
          <a:extLst>
            <a:ext uri="{909E8E84-426E-40DD-AFC4-6F175D3DCCD1}">
              <a14:hiddenFill xmlns:a14="http://schemas.microsoft.com/office/drawing/2010/main">
                <a:solidFill>
                  <a:srgbClr val="FFFFFF"/>
                </a:solidFill>
              </a14:hiddenFill>
            </a:ext>
          </a:extLst>
        </p:spPr>
      </p:pic>
      <p:sp>
        <p:nvSpPr>
          <p:cNvPr id="11269" name="Text Box 5"/>
          <p:cNvSpPr txBox="1">
            <a:spLocks noChangeArrowheads="1"/>
          </p:cNvSpPr>
          <p:nvPr/>
        </p:nvSpPr>
        <p:spPr bwMode="auto">
          <a:xfrm>
            <a:off x="755650" y="4581525"/>
            <a:ext cx="381635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a:solidFill>
                  <a:schemeClr val="tx2"/>
                </a:solidFill>
                <a:ea typeface="楷体_GB2312" pitchFamily="49" charset="-122"/>
              </a:rPr>
              <a:t>银浆固化：</a:t>
            </a:r>
          </a:p>
          <a:p>
            <a:pPr eaLnBrk="0" hangingPunct="0">
              <a:spcBef>
                <a:spcPct val="50000"/>
              </a:spcBef>
            </a:pPr>
            <a:r>
              <a:rPr lang="en-US" altLang="zh-CN" sz="2000" b="1">
                <a:solidFill>
                  <a:schemeClr val="tx2"/>
                </a:solidFill>
                <a:ea typeface="楷体_GB2312" pitchFamily="49" charset="-122"/>
              </a:rPr>
              <a:t>175°C</a:t>
            </a:r>
            <a:r>
              <a:rPr lang="zh-CN" altLang="en-US" sz="2000" b="1">
                <a:solidFill>
                  <a:schemeClr val="tx2"/>
                </a:solidFill>
                <a:ea typeface="楷体_GB2312" pitchFamily="49" charset="-122"/>
              </a:rPr>
              <a:t>，</a:t>
            </a:r>
            <a:r>
              <a:rPr lang="en-US" altLang="zh-CN" sz="2000" b="1">
                <a:solidFill>
                  <a:schemeClr val="tx2"/>
                </a:solidFill>
                <a:ea typeface="楷体_GB2312" pitchFamily="49" charset="-122"/>
              </a:rPr>
              <a:t>1</a:t>
            </a:r>
            <a:r>
              <a:rPr lang="zh-CN" altLang="en-US" sz="2000" b="1">
                <a:solidFill>
                  <a:schemeClr val="tx2"/>
                </a:solidFill>
                <a:ea typeface="楷体_GB2312" pitchFamily="49" charset="-122"/>
              </a:rPr>
              <a:t>个小时；</a:t>
            </a:r>
            <a:br>
              <a:rPr lang="zh-CN" altLang="en-US" sz="2000" b="1">
                <a:solidFill>
                  <a:schemeClr val="tx2"/>
                </a:solidFill>
                <a:ea typeface="楷体_GB2312" pitchFamily="49" charset="-122"/>
              </a:rPr>
            </a:br>
            <a:r>
              <a:rPr lang="en-US" altLang="zh-CN" sz="2000" b="1">
                <a:solidFill>
                  <a:schemeClr val="tx2"/>
                </a:solidFill>
                <a:ea typeface="楷体_GB2312" pitchFamily="49" charset="-122"/>
              </a:rPr>
              <a:t>N2</a:t>
            </a:r>
            <a:r>
              <a:rPr lang="zh-CN" altLang="en-US" sz="2000" b="1">
                <a:solidFill>
                  <a:schemeClr val="tx2"/>
                </a:solidFill>
                <a:ea typeface="楷体_GB2312" pitchFamily="49" charset="-122"/>
              </a:rPr>
              <a:t>环境，防止氧化：</a:t>
            </a:r>
          </a:p>
        </p:txBody>
      </p:sp>
      <p:sp>
        <p:nvSpPr>
          <p:cNvPr id="11270" name="Text Box 6"/>
          <p:cNvSpPr txBox="1">
            <a:spLocks noChangeArrowheads="1"/>
          </p:cNvSpPr>
          <p:nvPr/>
        </p:nvSpPr>
        <p:spPr bwMode="auto">
          <a:xfrm>
            <a:off x="4932363" y="4292600"/>
            <a:ext cx="381635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000" b="1">
                <a:solidFill>
                  <a:schemeClr val="tx2"/>
                </a:solidFill>
                <a:ea typeface="楷体_GB2312" pitchFamily="49" charset="-122"/>
              </a:rPr>
              <a:t>Die Attach</a:t>
            </a:r>
            <a:r>
              <a:rPr lang="zh-CN" altLang="en-US" sz="2000" b="1">
                <a:solidFill>
                  <a:schemeClr val="tx2"/>
                </a:solidFill>
                <a:ea typeface="楷体_GB2312" pitchFamily="49" charset="-122"/>
              </a:rPr>
              <a:t>质量检查：</a:t>
            </a:r>
          </a:p>
          <a:p>
            <a:pPr eaLnBrk="0" hangingPunct="0">
              <a:spcBef>
                <a:spcPct val="50000"/>
              </a:spcBef>
            </a:pPr>
            <a:r>
              <a:rPr lang="en-US" altLang="zh-CN" sz="2000" b="1">
                <a:solidFill>
                  <a:schemeClr val="tx2"/>
                </a:solidFill>
                <a:ea typeface="楷体_GB2312" pitchFamily="49" charset="-122"/>
              </a:rPr>
              <a:t>Die Shear</a:t>
            </a:r>
            <a:r>
              <a:rPr lang="zh-CN" altLang="en-US" sz="2000" b="1">
                <a:solidFill>
                  <a:schemeClr val="tx2"/>
                </a:solidFill>
                <a:ea typeface="楷体_GB2312" pitchFamily="49" charset="-122"/>
              </a:rPr>
              <a:t>（芯片剪切力）</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4</TotalTime>
  <Words>1758</Words>
  <Application>Microsoft Office PowerPoint</Application>
  <PresentationFormat>全屏显示(4:3)</PresentationFormat>
  <Paragraphs>326</Paragraphs>
  <Slides>43</Slides>
  <Notes>0</Notes>
  <HiddenSlides>0</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Default Design</vt:lpstr>
      <vt:lpstr>Introduction of IC Assembly Process IC封装工艺简介</vt:lpstr>
      <vt:lpstr>FOL– Back Grinding背面减薄</vt:lpstr>
      <vt:lpstr>FOL– Wafer Saw晶圆切割</vt:lpstr>
      <vt:lpstr>FOL– Wafer Saw晶圆切割</vt:lpstr>
      <vt:lpstr>FOL– 2nd Optical Inspection二光检查</vt:lpstr>
      <vt:lpstr>FOL– Die Attach 芯片粘接</vt:lpstr>
      <vt:lpstr>FOL– Die Attach 芯片粘接</vt:lpstr>
      <vt:lpstr>FOL– Die Attach 芯片粘接</vt:lpstr>
      <vt:lpstr>FOL– Epoxy Cure 银浆固化</vt:lpstr>
      <vt:lpstr>FOL– Wire Bonding 引线焊接</vt:lpstr>
      <vt:lpstr>FOL– Wire Bonding 引线焊接</vt:lpstr>
      <vt:lpstr>FOL– Wire Bonding 引线焊接</vt:lpstr>
      <vt:lpstr>FOL– Wire Bonding 引线焊接</vt:lpstr>
      <vt:lpstr>FOL– Wire Bonding 引线焊接</vt:lpstr>
      <vt:lpstr>FOL– Wire Bonding 引线焊接</vt:lpstr>
      <vt:lpstr>FOL– 3rd Optical Inspection三光检查</vt:lpstr>
      <vt:lpstr>EOL– End of Line后段工艺</vt:lpstr>
      <vt:lpstr>EOL– Molding（注塑）</vt:lpstr>
      <vt:lpstr>EOL– Molding（注塑）</vt:lpstr>
      <vt:lpstr>EOL– Molding（注塑）</vt:lpstr>
      <vt:lpstr>EOL– Laser Mark（激光打字）</vt:lpstr>
      <vt:lpstr>EOL– Post Mold Cure（模后固化）</vt:lpstr>
      <vt:lpstr>EOL– De-flash（去溢料）</vt:lpstr>
      <vt:lpstr>EOL– Plating（电镀）</vt:lpstr>
      <vt:lpstr>EOL– Post Annealing Bake（电镀退火）</vt:lpstr>
      <vt:lpstr>EOL– Trim&amp;Form（切筋成型）</vt:lpstr>
      <vt:lpstr>EOL– Trim&amp;Form（切筋成型）</vt:lpstr>
      <vt:lpstr>EOL– Final Visual Inspection（第四道光检）</vt:lpstr>
      <vt:lpstr>IC Process Flow</vt:lpstr>
      <vt:lpstr>IC Package （IC的封装形式）</vt:lpstr>
      <vt:lpstr>IC Package （IC的封装形式）</vt:lpstr>
      <vt:lpstr>IC Package （IC的封装形式）</vt:lpstr>
      <vt:lpstr>IC Package （IC的封装形式）</vt:lpstr>
      <vt:lpstr>IC Package （IC的封装形式）</vt:lpstr>
      <vt:lpstr>IC Package Structure（IC结构图）</vt:lpstr>
      <vt:lpstr>Raw Material in Assembly(封装原材料)</vt:lpstr>
      <vt:lpstr>Raw Material in Assembly(封装原材料)</vt:lpstr>
      <vt:lpstr>Raw Material in Assembly(封装原材料)</vt:lpstr>
      <vt:lpstr>Raw Material in Assembly(封装原材料)</vt:lpstr>
      <vt:lpstr>Raw Material in Assembly(封装原材料)</vt:lpstr>
      <vt:lpstr>Typical  Assembly Process Flow</vt:lpstr>
      <vt:lpstr>FOL– Front of Line前段工艺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pechdi-bj</dc:creator>
  <cp:lastModifiedBy>pechdi-bj</cp:lastModifiedBy>
  <cp:revision>4</cp:revision>
  <cp:lastPrinted>1601-01-01T00:00:00Z</cp:lastPrinted>
  <dcterms:created xsi:type="dcterms:W3CDTF">1601-01-01T00:00:00Z</dcterms:created>
  <dcterms:modified xsi:type="dcterms:W3CDTF">2011-03-18T02:56:13Z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